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
  <p:sldMasterIdLst>
    <p:sldMasterId id="2147483648" r:id="rId1"/>
  </p:sldMasterIdLst>
  <p:sldIdLst>
    <p:sldId id="256" r:id="rId2"/>
    <p:sldId id="257" r:id="rId3"/>
    <p:sldId id="258" r:id="rId4"/>
    <p:sldId id="259" r:id="rId5"/>
    <p:sldId id="266" r:id="rId6"/>
    <p:sldId id="267" r:id="rId7"/>
    <p:sldId id="260" r:id="rId8"/>
    <p:sldId id="261" r:id="rId9"/>
    <p:sldId id="262" r:id="rId10"/>
    <p:sldId id="275" r:id="rId11"/>
    <p:sldId id="263" r:id="rId12"/>
    <p:sldId id="264" r:id="rId13"/>
    <p:sldId id="270" r:id="rId14"/>
    <p:sldId id="271" r:id="rId15"/>
    <p:sldId id="272" r:id="rId16"/>
    <p:sldId id="276" r:id="rId17"/>
    <p:sldId id="273" r:id="rId18"/>
    <p:sldId id="274" r:id="rId19"/>
    <p:sldId id="277" r:id="rId20"/>
    <p:sldId id="278" r:id="rId21"/>
    <p:sldId id="279" r:id="rId22"/>
    <p:sldId id="265" r:id="rId23"/>
    <p:sldId id="268" r:id="rId24"/>
    <p:sldId id="269" r:id="rId25"/>
    <p:sldId id="281" r:id="rId26"/>
    <p:sldId id="282" r:id="rId27"/>
    <p:sldId id="283" r:id="rId28"/>
    <p:sldId id="284"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592E3F-4E47-4F88-9642-1B80198B020E}">
          <p14:sldIdLst>
            <p14:sldId id="256"/>
            <p14:sldId id="257"/>
            <p14:sldId id="258"/>
          </p14:sldIdLst>
        </p14:section>
        <p14:section name="latar belakang" id="{776A3550-1856-4BF9-9CA2-9A7D5435D069}">
          <p14:sldIdLst>
            <p14:sldId id="259"/>
            <p14:sldId id="266"/>
            <p14:sldId id="267"/>
          </p14:sldIdLst>
        </p14:section>
        <p14:section name="tujuan" id="{550CFE28-2B9D-4A40-AC9B-84D829B134B0}">
          <p14:sldIdLst>
            <p14:sldId id="260"/>
          </p14:sldIdLst>
        </p14:section>
        <p14:section name="perumusan masalah" id="{315C8C83-1E62-447F-87B7-562C3CAFFAAF}">
          <p14:sldIdLst>
            <p14:sldId id="261"/>
          </p14:sldIdLst>
        </p14:section>
        <p14:section name="batasan masalah" id="{23A2DDED-7599-4A25-9D15-D4FE7B759166}">
          <p14:sldIdLst>
            <p14:sldId id="262"/>
          </p14:sldIdLst>
        </p14:section>
        <p14:section name="TINJAUAN PUSTAKA" id="{AE08B4AC-58A0-403B-9DC1-C9B5B524750E}">
          <p14:sldIdLst>
            <p14:sldId id="275"/>
          </p14:sldIdLst>
        </p14:section>
        <p14:section name="METODOLOGI" id="{B2514C61-8D52-4722-B47F-93331A105F95}">
          <p14:sldIdLst>
            <p14:sldId id="263"/>
          </p14:sldIdLst>
        </p14:section>
        <p14:section name="perancangan sistem" id="{9D6E7222-01D7-4803-BA04-7E11BAC034F6}">
          <p14:sldIdLst>
            <p14:sldId id="264"/>
            <p14:sldId id="270"/>
            <p14:sldId id="271"/>
            <p14:sldId id="272"/>
            <p14:sldId id="276"/>
            <p14:sldId id="273"/>
            <p14:sldId id="274"/>
            <p14:sldId id="277"/>
            <p14:sldId id="278"/>
            <p14:sldId id="279"/>
          </p14:sldIdLst>
        </p14:section>
        <p14:section name="jadwal kegiatan" id="{92B16C1E-F78E-44DE-9AD6-1BFB820E0C4F}">
          <p14:sldIdLst>
            <p14:sldId id="265"/>
          </p14:sldIdLst>
        </p14:section>
        <p14:section name="rab" id="{5961E658-F0D4-4A21-8DBB-F160CCEF6CAC}">
          <p14:sldIdLst>
            <p14:sldId id="268"/>
            <p14:sldId id="269"/>
          </p14:sldIdLst>
        </p14:section>
        <p14:section name="mitra bsf" id="{B381C6FE-2854-4CA5-AAB3-E184B3A3F8D4}">
          <p14:sldIdLst>
            <p14:sldId id="281"/>
          </p14:sldIdLst>
        </p14:section>
        <p14:section name="mengenal bsf" id="{271205E7-4055-499C-B103-469DF9C3E84F}">
          <p14:sldIdLst>
            <p14:sldId id="282"/>
            <p14:sldId id="283"/>
            <p14:sldId id="28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02FF"/>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err="1">
                <a:solidFill>
                  <a:schemeClr val="tx1"/>
                </a:solidFill>
              </a:rPr>
              <a:t>Komposisi</a:t>
            </a:r>
            <a:r>
              <a:rPr lang="en-US">
                <a:solidFill>
                  <a:schemeClr val="tx1"/>
                </a:solidFill>
              </a:rPr>
              <a:t> </a:t>
            </a:r>
            <a:r>
              <a:rPr lang="en-US" err="1">
                <a:solidFill>
                  <a:schemeClr val="tx1"/>
                </a:solidFill>
              </a:rPr>
              <a:t>Sampah</a:t>
            </a:r>
            <a:endParaRPr lang="en-US">
              <a:solidFill>
                <a:schemeClr val="tx1"/>
              </a:solidFill>
            </a:endParaRPr>
          </a:p>
        </c:rich>
      </c:tx>
      <c:layout>
        <c:manualLayout>
          <c:xMode val="edge"/>
          <c:yMode val="edge"/>
          <c:x val="0.14013236408271357"/>
          <c:y val="0"/>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Komposisi Sampah</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421-4A4E-BEF7-B1916D9299D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3C8-44E2-BC33-6B5EC7D46AD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3C8-44E2-BC33-6B5EC7D46A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3C8-44E2-BC33-6B5EC7D46AD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B3C8-44E2-BC33-6B5EC7D46AD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Sisa makanan</c:v>
                </c:pt>
                <c:pt idx="1">
                  <c:v>Plastik</c:v>
                </c:pt>
                <c:pt idx="2">
                  <c:v>Kayu</c:v>
                </c:pt>
                <c:pt idx="3">
                  <c:v>Kertas</c:v>
                </c:pt>
                <c:pt idx="4">
                  <c:v>Lainnya</c:v>
                </c:pt>
              </c:strCache>
            </c:strRef>
          </c:cat>
          <c:val>
            <c:numRef>
              <c:f>Sheet1!$B$2:$B$6</c:f>
              <c:numCache>
                <c:formatCode>0.00%</c:formatCode>
                <c:ptCount val="5"/>
                <c:pt idx="0">
                  <c:v>0.40100000000000002</c:v>
                </c:pt>
                <c:pt idx="1">
                  <c:v>0.17499999999999999</c:v>
                </c:pt>
                <c:pt idx="2" formatCode="0%">
                  <c:v>0.13</c:v>
                </c:pt>
                <c:pt idx="3">
                  <c:v>0.11899999999999999</c:v>
                </c:pt>
                <c:pt idx="4">
                  <c:v>0.17499999999999999</c:v>
                </c:pt>
              </c:numCache>
            </c:numRef>
          </c:val>
          <c:extLst>
            <c:ext xmlns:c16="http://schemas.microsoft.com/office/drawing/2014/chart" uri="{C3380CC4-5D6E-409C-BE32-E72D297353CC}">
              <c16:uniqueId val="{00000000-9421-4A4E-BEF7-B1916D9299D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7280375813144719"/>
          <c:y val="0.36760026590600203"/>
          <c:w val="0.21134478976677326"/>
          <c:h val="0.2670389322539419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7/17/2023</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a:pPr/>
              <a:t>7/17/2023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a:pPr/>
              <a:t>7/17/2023</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00.png"/><Relationship Id="rId26" Type="http://schemas.openxmlformats.org/officeDocument/2006/relationships/slide" Target="slide22.xml"/><Relationship Id="rId3" Type="http://schemas.openxmlformats.org/officeDocument/2006/relationships/image" Target="../media/image5.png"/><Relationship Id="rId21" Type="http://schemas.openxmlformats.org/officeDocument/2006/relationships/image" Target="../media/image110.png"/><Relationship Id="rId34" Type="http://schemas.openxmlformats.org/officeDocument/2006/relationships/image" Target="../media/image16.png"/><Relationship Id="rId7" Type="http://schemas.openxmlformats.org/officeDocument/2006/relationships/image" Target="../media/image7.png"/><Relationship Id="rId12" Type="http://schemas.openxmlformats.org/officeDocument/2006/relationships/image" Target="../media/image80.png"/><Relationship Id="rId17" Type="http://schemas.openxmlformats.org/officeDocument/2006/relationships/slide" Target="slide10.xml"/><Relationship Id="rId25" Type="http://schemas.openxmlformats.org/officeDocument/2006/relationships/image" Target="../media/image13.png"/><Relationship Id="rId33" Type="http://schemas.openxmlformats.org/officeDocument/2006/relationships/image" Target="../media/image150.png"/><Relationship Id="rId2" Type="http://schemas.openxmlformats.org/officeDocument/2006/relationships/image" Target="../media/image4.png"/><Relationship Id="rId16" Type="http://schemas.openxmlformats.org/officeDocument/2006/relationships/image" Target="../media/image10.png"/><Relationship Id="rId20" Type="http://schemas.openxmlformats.org/officeDocument/2006/relationships/slide" Target="slide11.xml"/><Relationship Id="rId29"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slide" Target="slide8.xml"/><Relationship Id="rId24" Type="http://schemas.openxmlformats.org/officeDocument/2006/relationships/image" Target="../media/image120.png"/><Relationship Id="rId32" Type="http://schemas.openxmlformats.org/officeDocument/2006/relationships/slide" Target="slide25.xml"/><Relationship Id="rId5" Type="http://schemas.openxmlformats.org/officeDocument/2006/relationships/slide" Target="slide4.xml"/><Relationship Id="rId15" Type="http://schemas.openxmlformats.org/officeDocument/2006/relationships/image" Target="../media/image90.png"/><Relationship Id="rId23" Type="http://schemas.openxmlformats.org/officeDocument/2006/relationships/slide" Target="slide12.xml"/><Relationship Id="rId28" Type="http://schemas.openxmlformats.org/officeDocument/2006/relationships/image" Target="../media/image14.png"/><Relationship Id="rId36" Type="http://schemas.openxmlformats.org/officeDocument/2006/relationships/image" Target="../media/image160.png"/><Relationship Id="rId10" Type="http://schemas.openxmlformats.org/officeDocument/2006/relationships/image" Target="../media/image8.png"/><Relationship Id="rId19" Type="http://schemas.openxmlformats.org/officeDocument/2006/relationships/image" Target="../media/image11.png"/><Relationship Id="rId31"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70.png"/><Relationship Id="rId14" Type="http://schemas.openxmlformats.org/officeDocument/2006/relationships/slide" Target="slide9.xml"/><Relationship Id="rId22" Type="http://schemas.openxmlformats.org/officeDocument/2006/relationships/image" Target="../media/image12.png"/><Relationship Id="rId27" Type="http://schemas.openxmlformats.org/officeDocument/2006/relationships/image" Target="../media/image130.png"/><Relationship Id="rId30" Type="http://schemas.openxmlformats.org/officeDocument/2006/relationships/image" Target="../media/image140.png"/><Relationship Id="rId35" Type="http://schemas.openxmlformats.org/officeDocument/2006/relationships/slide" Target="slide26.xml"/><Relationship Id="rId8"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6BF8-59D1-04EB-C448-FE9CBC56A03C}"/>
              </a:ext>
            </a:extLst>
          </p:cNvPr>
          <p:cNvSpPr>
            <a:spLocks noGrp="1"/>
          </p:cNvSpPr>
          <p:nvPr>
            <p:ph type="ctrTitle"/>
          </p:nvPr>
        </p:nvSpPr>
        <p:spPr>
          <a:xfrm>
            <a:off x="246838" y="803361"/>
            <a:ext cx="3755008" cy="2920713"/>
          </a:xfrm>
        </p:spPr>
        <p:txBody>
          <a:bodyPr anchor="ctr">
            <a:normAutofit/>
          </a:bodyPr>
          <a:lstStyle/>
          <a:p>
            <a:r>
              <a:rPr lang="en-US" sz="4800" b="1">
                <a:solidFill>
                  <a:srgbClr val="9102FF"/>
                </a:solidFill>
              </a:rPr>
              <a:t>sidang</a:t>
            </a:r>
            <a:r>
              <a:rPr lang="en-US" sz="4800" b="1"/>
              <a:t> </a:t>
            </a:r>
            <a:r>
              <a:rPr lang="en-US" spc="300">
                <a:solidFill>
                  <a:schemeClr val="tx1"/>
                </a:solidFill>
                <a:latin typeface="+mn-lt"/>
              </a:rPr>
              <a:t>tugas akhir</a:t>
            </a:r>
            <a:endParaRPr lang="en-ID" sz="4800" spc="300">
              <a:solidFill>
                <a:schemeClr val="tx1"/>
              </a:solidFill>
              <a:latin typeface="+mn-lt"/>
            </a:endParaRPr>
          </a:p>
        </p:txBody>
      </p:sp>
      <p:sp>
        <p:nvSpPr>
          <p:cNvPr id="3" name="Subtitle 2">
            <a:extLst>
              <a:ext uri="{FF2B5EF4-FFF2-40B4-BE49-F238E27FC236}">
                <a16:creationId xmlns:a16="http://schemas.microsoft.com/office/drawing/2014/main" id="{17A470B1-6260-C908-9BEC-6B52B2811FB0}"/>
              </a:ext>
            </a:extLst>
          </p:cNvPr>
          <p:cNvSpPr>
            <a:spLocks noGrp="1"/>
          </p:cNvSpPr>
          <p:nvPr>
            <p:ph type="subTitle" idx="1"/>
          </p:nvPr>
        </p:nvSpPr>
        <p:spPr>
          <a:xfrm>
            <a:off x="7917628" y="2233133"/>
            <a:ext cx="4027534" cy="1893712"/>
          </a:xfrm>
        </p:spPr>
        <p:txBody>
          <a:bodyPr/>
          <a:lstStyle/>
          <a:p>
            <a:pPr algn="just"/>
            <a:r>
              <a:rPr lang="en-US" b="1"/>
              <a:t>Oleh :</a:t>
            </a:r>
          </a:p>
          <a:p>
            <a:pPr algn="l"/>
            <a:r>
              <a:rPr lang="en-US"/>
              <a:t>Nama 	:  Benny Hartanto s</a:t>
            </a:r>
          </a:p>
          <a:p>
            <a:pPr algn="l"/>
            <a:r>
              <a:rPr lang="en-US"/>
              <a:t>Nim 	:  4.39.19.0.06</a:t>
            </a:r>
          </a:p>
          <a:p>
            <a:pPr algn="l"/>
            <a:r>
              <a:rPr lang="en-US"/>
              <a:t>Kelas 	:  te-4b</a:t>
            </a:r>
            <a:endParaRPr lang="en-ID"/>
          </a:p>
        </p:txBody>
      </p:sp>
      <p:pic>
        <p:nvPicPr>
          <p:cNvPr id="7" name="Picture 6">
            <a:extLst>
              <a:ext uri="{FF2B5EF4-FFF2-40B4-BE49-F238E27FC236}">
                <a16:creationId xmlns:a16="http://schemas.microsoft.com/office/drawing/2014/main" id="{A5849911-7957-CCFA-A60C-A68066755423}"/>
              </a:ext>
            </a:extLst>
          </p:cNvPr>
          <p:cNvPicPr>
            <a:picLocks noChangeAspect="1"/>
          </p:cNvPicPr>
          <p:nvPr/>
        </p:nvPicPr>
        <p:blipFill>
          <a:blip r:embed="rId2"/>
          <a:stretch>
            <a:fillRect/>
          </a:stretch>
        </p:blipFill>
        <p:spPr>
          <a:xfrm>
            <a:off x="4574195" y="1658184"/>
            <a:ext cx="3043609" cy="3043609"/>
          </a:xfrm>
          <a:prstGeom prst="rect">
            <a:avLst/>
          </a:prstGeom>
          <a:ln w="28575">
            <a:solidFill>
              <a:schemeClr val="tx1"/>
            </a:solidFill>
          </a:ln>
        </p:spPr>
      </p:pic>
    </p:spTree>
    <p:extLst>
      <p:ext uri="{BB962C8B-B14F-4D97-AF65-F5344CB8AC3E}">
        <p14:creationId xmlns:p14="http://schemas.microsoft.com/office/powerpoint/2010/main" val="40433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5D948639-13BC-4F1C-80E5-944614461AFE}"/>
              </a:ext>
            </a:extLst>
          </p:cNvPr>
          <p:cNvGraphicFramePr>
            <a:graphicFrameLocks noGrp="1"/>
          </p:cNvGraphicFramePr>
          <p:nvPr>
            <p:ph idx="1"/>
            <p:extLst>
              <p:ext uri="{D42A27DB-BD31-4B8C-83A1-F6EECF244321}">
                <p14:modId xmlns:p14="http://schemas.microsoft.com/office/powerpoint/2010/main" val="1757398494"/>
              </p:ext>
            </p:extLst>
          </p:nvPr>
        </p:nvGraphicFramePr>
        <p:xfrm>
          <a:off x="845574" y="1497902"/>
          <a:ext cx="10500852" cy="4266859"/>
        </p:xfrm>
        <a:graphic>
          <a:graphicData uri="http://schemas.openxmlformats.org/drawingml/2006/table">
            <a:tbl>
              <a:tblPr firstRow="1" firstCol="1" bandRow="1"/>
              <a:tblGrid>
                <a:gridCol w="571246">
                  <a:extLst>
                    <a:ext uri="{9D8B030D-6E8A-4147-A177-3AD203B41FA5}">
                      <a16:colId xmlns:a16="http://schemas.microsoft.com/office/drawing/2014/main" val="1119456608"/>
                    </a:ext>
                  </a:extLst>
                </a:gridCol>
                <a:gridCol w="3372874">
                  <a:extLst>
                    <a:ext uri="{9D8B030D-6E8A-4147-A177-3AD203B41FA5}">
                      <a16:colId xmlns:a16="http://schemas.microsoft.com/office/drawing/2014/main" val="224240455"/>
                    </a:ext>
                  </a:extLst>
                </a:gridCol>
                <a:gridCol w="2992743">
                  <a:extLst>
                    <a:ext uri="{9D8B030D-6E8A-4147-A177-3AD203B41FA5}">
                      <a16:colId xmlns:a16="http://schemas.microsoft.com/office/drawing/2014/main" val="3329355829"/>
                    </a:ext>
                  </a:extLst>
                </a:gridCol>
                <a:gridCol w="3563989">
                  <a:extLst>
                    <a:ext uri="{9D8B030D-6E8A-4147-A177-3AD203B41FA5}">
                      <a16:colId xmlns:a16="http://schemas.microsoft.com/office/drawing/2014/main" val="3286329691"/>
                    </a:ext>
                  </a:extLst>
                </a:gridCol>
              </a:tblGrid>
              <a:tr h="244575">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No</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Nama Artikel</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Deskripsi Penelitian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9401010"/>
                  </a:ext>
                </a:extLst>
              </a:tr>
              <a:tr h="1065951">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 rearing with artificial light: how to ensure mating success and fertile eggs </a:t>
                      </a:r>
                      <a:r>
                        <a:rPr lang="en-ID" sz="1200">
                          <a:effectLst/>
                          <a:latin typeface="Times New Roman" panose="02020603050405020304" pitchFamily="18" charset="0"/>
                          <a:ea typeface="Calibri" panose="020F0502020204030204" pitchFamily="34" charset="0"/>
                          <a:cs typeface="Times New Roman" panose="02020603050405020304" pitchFamily="18" charset="0"/>
                        </a:rPr>
                        <a:t>(Swiss Federal Institute of Aquatic Science and Technology, Eawag)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Proses pengujian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dengan menggunakan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artifical lights</a:t>
                      </a:r>
                      <a:r>
                        <a:rPr lang="en-ID" sz="1200">
                          <a:effectLst/>
                          <a:latin typeface="Times New Roman" panose="02020603050405020304" pitchFamily="18" charset="0"/>
                          <a:ea typeface="Calibri" panose="020F0502020204030204" pitchFamily="34" charset="0"/>
                          <a:cs typeface="Times New Roman" panose="02020603050405020304" pitchFamily="18" charset="0"/>
                        </a:rPr>
                        <a:t> SolarRaptor untuk menguji faktor efisiensi aktivitas reproduksi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Pengujian dilakukan didalam fasilitas riset Eawag di Switzerland menggunakan beragam lampu yang berbeda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0742443"/>
                  </a:ext>
                </a:extLst>
              </a:tr>
              <a:tr h="1339742">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Hermetia illucens</a:t>
                      </a:r>
                      <a:r>
                        <a:rPr lang="en-ID" sz="1200">
                          <a:effectLst/>
                          <a:latin typeface="Times New Roman" panose="02020603050405020304" pitchFamily="18" charset="0"/>
                          <a:ea typeface="Calibri" panose="020F0502020204030204" pitchFamily="34" charset="0"/>
                          <a:cs typeface="Times New Roman" panose="02020603050405020304" pitchFamily="18" charset="0"/>
                        </a:rPr>
                        <a:t>) sebagai Sumber Protein Alternatif untuk Pakan Ternak (April Hari Wardhana, 2017)</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Pengumpulan fakta – fakta dari penelitian terdahulu mengenai morfologi dan siklus hidup, kandungan nutrisi, pemanfaatan sebagai pakan ternak serta analisis ekonomi pada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 Fakta – fakta yang dikumpulkan tersebut menjadi sebuah data yang lengkap untuk menjelaskan secara detail mengenai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serta manfaat yang dapat diperoleh manusia.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1485440"/>
                  </a:ext>
                </a:extLst>
              </a:tr>
              <a:tr h="1613534">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Automated IoT Device to Manipulate Environmental Condition of 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(Kevin Kristianto, Ronaldo Vieri Lambert, Abba Suganda Girsang. Maret, 2022)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Memanipulasi kondisi ruangan tempat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berada untuk memaksimalkan produksi telur dengan menggunakan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sensor</a:t>
                      </a:r>
                      <a:r>
                        <a:rPr lang="en-ID" sz="1200">
                          <a:effectLst/>
                          <a:latin typeface="Times New Roman" panose="02020603050405020304" pitchFamily="18" charset="0"/>
                          <a:ea typeface="Calibri" panose="020F0502020204030204" pitchFamily="34" charset="0"/>
                          <a:cs typeface="Times New Roman" panose="02020603050405020304" pitchFamily="18" charset="0"/>
                        </a:rPr>
                        <a:t> BH1750 dan DHT11 dengan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output</a:t>
                      </a:r>
                      <a:r>
                        <a:rPr lang="en-ID" sz="12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warm bulb</a:t>
                      </a:r>
                      <a:r>
                        <a:rPr lang="en-ID" sz="12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exhaust fan</a:t>
                      </a:r>
                      <a:r>
                        <a:rPr lang="en-ID" sz="12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Pembahasan penjelasan menjelaskan tentang tabel pengujian keadaan ruangan yang dipasang dengan output dan ruangan yang tidak ada outputnya. Serta hasil telur yang telah dihasilkan.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3800035"/>
                  </a:ext>
                </a:extLst>
              </a:tr>
            </a:tbl>
          </a:graphicData>
        </a:graphic>
      </p:graphicFrame>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TINJAUAN PUSTAKA</a:t>
            </a:r>
            <a:endParaRPr lang="en-ID">
              <a:solidFill>
                <a:schemeClr val="tx1"/>
              </a:solidFill>
            </a:endParaRPr>
          </a:p>
        </p:txBody>
      </p:sp>
      <p:grpSp>
        <p:nvGrpSpPr>
          <p:cNvPr id="2" name="Group 1">
            <a:extLst>
              <a:ext uri="{FF2B5EF4-FFF2-40B4-BE49-F238E27FC236}">
                <a16:creationId xmlns:a16="http://schemas.microsoft.com/office/drawing/2014/main" id="{73C0CD3C-6DAA-2B5C-7625-504609B44B22}"/>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6D8C8824-DC9B-E614-6EB6-4A659DC8F6ED}"/>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E6958FC1-0698-78DD-3DC9-96E6927C8A28}"/>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8" name="Rectangle 1">
            <a:extLst>
              <a:ext uri="{FF2B5EF4-FFF2-40B4-BE49-F238E27FC236}">
                <a16:creationId xmlns:a16="http://schemas.microsoft.com/office/drawing/2014/main" id="{144521D0-D38C-BC4E-4BED-F0E12438DC9A}"/>
              </a:ext>
            </a:extLst>
          </p:cNvPr>
          <p:cNvSpPr>
            <a:spLocks noChangeArrowheads="1"/>
          </p:cNvSpPr>
          <p:nvPr/>
        </p:nvSpPr>
        <p:spPr bwMode="auto">
          <a:xfrm>
            <a:off x="714064" y="1038369"/>
            <a:ext cx="137786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2.1 Tabel rujukan tinjauan pustaka untuk pembuatan sistem</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053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6877256" y="1533881"/>
            <a:ext cx="4958931" cy="2568416"/>
          </a:xfrm>
        </p:spPr>
        <p:txBody>
          <a:bodyPr>
            <a:normAutofit/>
          </a:bodyPr>
          <a:lstStyle/>
          <a:p>
            <a:pPr algn="just">
              <a:buClr>
                <a:schemeClr val="tx1"/>
              </a:buClr>
            </a:pPr>
            <a:r>
              <a:rPr lang="en-ID" sz="1800" noProof="1">
                <a:effectLst/>
                <a:latin typeface="Times New Roman" panose="02020603050405020304" pitchFamily="18" charset="0"/>
                <a:ea typeface="Calibri" panose="020F0502020204030204" pitchFamily="34" charset="0"/>
              </a:rPr>
              <a:t>Metode</a:t>
            </a:r>
            <a:r>
              <a:rPr lang="en-ID" sz="1800">
                <a:effectLst/>
                <a:latin typeface="Times New Roman" panose="02020603050405020304" pitchFamily="18" charset="0"/>
                <a:ea typeface="Calibri" panose="020F0502020204030204" pitchFamily="34" charset="0"/>
              </a:rPr>
              <a:t> </a:t>
            </a:r>
            <a:r>
              <a:rPr lang="en-ID" sz="1800" i="1">
                <a:effectLst/>
                <a:latin typeface="Times New Roman" panose="02020603050405020304" pitchFamily="18" charset="0"/>
                <a:ea typeface="Calibri" panose="020F0502020204030204" pitchFamily="34" charset="0"/>
              </a:rPr>
              <a:t>waterfall</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adalah</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metode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klasik</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dengan</a:t>
            </a:r>
            <a:r>
              <a:rPr lang="en-ID" sz="1800">
                <a:effectLst/>
                <a:latin typeface="Times New Roman" panose="02020603050405020304" pitchFamily="18" charset="0"/>
                <a:ea typeface="Calibri" panose="020F0502020204030204" pitchFamily="34" charset="0"/>
              </a:rPr>
              <a:t> sistem yang linier, output pada </a:t>
            </a:r>
            <a:r>
              <a:rPr lang="en-ID" sz="1800" err="1">
                <a:effectLst/>
                <a:latin typeface="Times New Roman" panose="02020603050405020304" pitchFamily="18" charset="0"/>
                <a:ea typeface="Calibri" panose="020F0502020204030204" pitchFamily="34" charset="0"/>
              </a:rPr>
              <a:t>tahap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sebelumnya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akan</a:t>
            </a:r>
            <a:r>
              <a:rPr lang="en-ID" sz="1800">
                <a:effectLst/>
                <a:latin typeface="Times New Roman" panose="02020603050405020304" pitchFamily="18" charset="0"/>
                <a:ea typeface="Calibri" panose="020F0502020204030204" pitchFamily="34" charset="0"/>
              </a:rPr>
              <a:t> menjadi input </a:t>
            </a:r>
            <a:r>
              <a:rPr lang="en-ID" sz="1800" err="1">
                <a:effectLst/>
                <a:latin typeface="Times New Roman" panose="02020603050405020304" pitchFamily="18" charset="0"/>
                <a:ea typeface="Calibri" panose="020F0502020204030204" pitchFamily="34" charset="0"/>
              </a:rPr>
              <a:t>bagi</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tahap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selanjutnya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Setiap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fase</a:t>
            </a:r>
            <a:r>
              <a:rPr lang="en-ID" sz="1800">
                <a:effectLst/>
                <a:latin typeface="Times New Roman" panose="02020603050405020304" pitchFamily="18" charset="0"/>
                <a:ea typeface="Calibri" panose="020F0502020204030204" pitchFamily="34" charset="0"/>
              </a:rPr>
              <a:t> yang </a:t>
            </a:r>
            <a:r>
              <a:rPr lang="en-ID" sz="1800" err="1">
                <a:effectLst/>
                <a:latin typeface="Times New Roman" panose="02020603050405020304" pitchFamily="18" charset="0"/>
                <a:ea typeface="Calibri" panose="020F0502020204030204" pitchFamily="34" charset="0"/>
              </a:rPr>
              <a:t>ada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harus</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diselesaikan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satu</a:t>
            </a:r>
            <a:r>
              <a:rPr lang="en-ID" sz="1800">
                <a:effectLst/>
                <a:latin typeface="Times New Roman" panose="02020603050405020304" pitchFamily="18" charset="0"/>
                <a:ea typeface="Calibri" panose="020F0502020204030204" pitchFamily="34" charset="0"/>
              </a:rPr>
              <a:t> demi </a:t>
            </a:r>
            <a:r>
              <a:rPr lang="en-ID" sz="1800" err="1">
                <a:effectLst/>
                <a:latin typeface="Times New Roman" panose="02020603050405020304" pitchFamily="18" charset="0"/>
                <a:ea typeface="Calibri" panose="020F0502020204030204" pitchFamily="34" charset="0"/>
              </a:rPr>
              <a:t>satu</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kemudian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dilanjutkan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fase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berikutnya</a:t>
            </a:r>
            <a:r>
              <a:rPr lang="en-ID" sz="1800">
                <a:effectLst/>
                <a:latin typeface="Times New Roman" panose="02020603050405020304" pitchFamily="18" charset="0"/>
                <a:ea typeface="Calibri" panose="020F0502020204030204" pitchFamily="34" charset="0"/>
              </a:rPr>
              <a:t>.</a:t>
            </a: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METODOLOGI</a:t>
            </a:r>
            <a:br>
              <a:rPr lang="en-US">
                <a:solidFill>
                  <a:schemeClr val="tx1"/>
                </a:solidFill>
              </a:rPr>
            </a:br>
            <a:r>
              <a:rPr lang="en-US">
                <a:solidFill>
                  <a:schemeClr val="tx1"/>
                </a:solidFill>
              </a:rPr>
              <a:t> PENELITIAN</a:t>
            </a:r>
            <a:endParaRPr lang="en-ID">
              <a:solidFill>
                <a:schemeClr val="tx1"/>
              </a:solidFill>
            </a:endParaRPr>
          </a:p>
        </p:txBody>
      </p:sp>
      <p:grpSp>
        <p:nvGrpSpPr>
          <p:cNvPr id="2" name="Group 1">
            <a:extLst>
              <a:ext uri="{FF2B5EF4-FFF2-40B4-BE49-F238E27FC236}">
                <a16:creationId xmlns:a16="http://schemas.microsoft.com/office/drawing/2014/main" id="{5A3C4284-A2E2-CA0E-BBE4-FF38BBE3B25D}"/>
              </a:ext>
            </a:extLst>
          </p:cNvPr>
          <p:cNvGrpSpPr>
            <a:grpSpLocks/>
          </p:cNvGrpSpPr>
          <p:nvPr/>
        </p:nvGrpSpPr>
        <p:grpSpPr bwMode="auto">
          <a:xfrm>
            <a:off x="512447" y="1533881"/>
            <a:ext cx="6095182" cy="2769978"/>
            <a:chOff x="0" y="0"/>
            <a:chExt cx="48190" cy="28117"/>
          </a:xfrm>
        </p:grpSpPr>
        <p:sp>
          <p:nvSpPr>
            <p:cNvPr id="5" name="Shape 2451">
              <a:extLst>
                <a:ext uri="{FF2B5EF4-FFF2-40B4-BE49-F238E27FC236}">
                  <a16:creationId xmlns:a16="http://schemas.microsoft.com/office/drawing/2014/main" id="{C43D5A29-A524-640B-C014-734548CB9871}"/>
                </a:ext>
              </a:extLst>
            </p:cNvPr>
            <p:cNvSpPr>
              <a:spLocks/>
            </p:cNvSpPr>
            <p:nvPr/>
          </p:nvSpPr>
          <p:spPr bwMode="auto">
            <a:xfrm>
              <a:off x="9453" y="5740"/>
              <a:ext cx="10668" cy="3713"/>
            </a:xfrm>
            <a:custGeom>
              <a:avLst/>
              <a:gdLst>
                <a:gd name="T0" fmla="*/ 0 w 1066800"/>
                <a:gd name="T1" fmla="*/ 61849 h 371348"/>
                <a:gd name="T2" fmla="*/ 61849 w 1066800"/>
                <a:gd name="T3" fmla="*/ 0 h 371348"/>
                <a:gd name="T4" fmla="*/ 1004951 w 1066800"/>
                <a:gd name="T5" fmla="*/ 0 h 371348"/>
                <a:gd name="T6" fmla="*/ 1066800 w 1066800"/>
                <a:gd name="T7" fmla="*/ 61849 h 371348"/>
                <a:gd name="T8" fmla="*/ 1066800 w 1066800"/>
                <a:gd name="T9" fmla="*/ 309499 h 371348"/>
                <a:gd name="T10" fmla="*/ 1004951 w 1066800"/>
                <a:gd name="T11" fmla="*/ 371348 h 371348"/>
                <a:gd name="T12" fmla="*/ 61849 w 1066800"/>
                <a:gd name="T13" fmla="*/ 371348 h 371348"/>
                <a:gd name="T14" fmla="*/ 0 w 1066800"/>
                <a:gd name="T15" fmla="*/ 309499 h 371348"/>
                <a:gd name="T16" fmla="*/ 0 w 1066800"/>
                <a:gd name="T17" fmla="*/ 61849 h 371348"/>
                <a:gd name="T18" fmla="*/ 0 w 1066800"/>
                <a:gd name="T19" fmla="*/ 0 h 371348"/>
                <a:gd name="T20" fmla="*/ 1066800 w 1066800"/>
                <a:gd name="T21" fmla="*/ 371348 h 37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71348">
                  <a:moveTo>
                    <a:pt x="0" y="61849"/>
                  </a:moveTo>
                  <a:cubicBezTo>
                    <a:pt x="0" y="27686"/>
                    <a:pt x="27686" y="0"/>
                    <a:pt x="61849" y="0"/>
                  </a:cubicBezTo>
                  <a:lnTo>
                    <a:pt x="1004951" y="0"/>
                  </a:lnTo>
                  <a:cubicBezTo>
                    <a:pt x="1039114" y="0"/>
                    <a:pt x="1066800" y="27686"/>
                    <a:pt x="1066800" y="61849"/>
                  </a:cubicBezTo>
                  <a:lnTo>
                    <a:pt x="1066800" y="309499"/>
                  </a:lnTo>
                  <a:cubicBezTo>
                    <a:pt x="1066800" y="343662"/>
                    <a:pt x="1039114" y="371348"/>
                    <a:pt x="1004951" y="371348"/>
                  </a:cubicBezTo>
                  <a:lnTo>
                    <a:pt x="61849" y="371348"/>
                  </a:lnTo>
                  <a:cubicBezTo>
                    <a:pt x="27686" y="371348"/>
                    <a:pt x="0" y="343662"/>
                    <a:pt x="0" y="309499"/>
                  </a:cubicBezTo>
                  <a:lnTo>
                    <a:pt x="0" y="61849"/>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7" name="Picture 6">
              <a:extLst>
                <a:ext uri="{FF2B5EF4-FFF2-40B4-BE49-F238E27FC236}">
                  <a16:creationId xmlns:a16="http://schemas.microsoft.com/office/drawing/2014/main" id="{CBF7FB6E-B157-FF7A-4216-6E3527111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 y="6477"/>
              <a:ext cx="10109" cy="22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2D194E-A502-1D32-4E65-BA32763B5896}"/>
                </a:ext>
              </a:extLst>
            </p:cNvPr>
            <p:cNvSpPr>
              <a:spLocks noChangeArrowheads="1"/>
            </p:cNvSpPr>
            <p:nvPr/>
          </p:nvSpPr>
          <p:spPr bwMode="auto">
            <a:xfrm>
              <a:off x="11261" y="6514"/>
              <a:ext cx="9366"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Perencanaan</a:t>
              </a:r>
            </a:p>
          </p:txBody>
        </p:sp>
        <p:sp>
          <p:nvSpPr>
            <p:cNvPr id="9" name="Rectangle 8">
              <a:extLst>
                <a:ext uri="{FF2B5EF4-FFF2-40B4-BE49-F238E27FC236}">
                  <a16:creationId xmlns:a16="http://schemas.microsoft.com/office/drawing/2014/main" id="{8829DC2F-BA2B-AB34-34E9-D54DAC2C80AC}"/>
                </a:ext>
              </a:extLst>
            </p:cNvPr>
            <p:cNvSpPr>
              <a:spLocks noChangeArrowheads="1"/>
            </p:cNvSpPr>
            <p:nvPr/>
          </p:nvSpPr>
          <p:spPr bwMode="auto">
            <a:xfrm>
              <a:off x="18323" y="6514"/>
              <a:ext cx="465"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Shape 2456">
              <a:extLst>
                <a:ext uri="{FF2B5EF4-FFF2-40B4-BE49-F238E27FC236}">
                  <a16:creationId xmlns:a16="http://schemas.microsoft.com/office/drawing/2014/main" id="{69597222-5385-BB18-B7EB-D36D46C48E2A}"/>
                </a:ext>
              </a:extLst>
            </p:cNvPr>
            <p:cNvSpPr>
              <a:spLocks/>
            </p:cNvSpPr>
            <p:nvPr/>
          </p:nvSpPr>
          <p:spPr bwMode="auto">
            <a:xfrm>
              <a:off x="18704" y="10204"/>
              <a:ext cx="10668" cy="3715"/>
            </a:xfrm>
            <a:custGeom>
              <a:avLst/>
              <a:gdLst>
                <a:gd name="T0" fmla="*/ 0 w 1066800"/>
                <a:gd name="T1" fmla="*/ 61976 h 371475"/>
                <a:gd name="T2" fmla="*/ 61849 w 1066800"/>
                <a:gd name="T3" fmla="*/ 0 h 371475"/>
                <a:gd name="T4" fmla="*/ 1004824 w 1066800"/>
                <a:gd name="T5" fmla="*/ 0 h 371475"/>
                <a:gd name="T6" fmla="*/ 1066800 w 1066800"/>
                <a:gd name="T7" fmla="*/ 61976 h 371475"/>
                <a:gd name="T8" fmla="*/ 1066800 w 1066800"/>
                <a:gd name="T9" fmla="*/ 309499 h 371475"/>
                <a:gd name="T10" fmla="*/ 1004824 w 1066800"/>
                <a:gd name="T11" fmla="*/ 371475 h 371475"/>
                <a:gd name="T12" fmla="*/ 61849 w 1066800"/>
                <a:gd name="T13" fmla="*/ 371475 h 371475"/>
                <a:gd name="T14" fmla="*/ 0 w 1066800"/>
                <a:gd name="T15" fmla="*/ 309499 h 371475"/>
                <a:gd name="T16" fmla="*/ 0 w 1066800"/>
                <a:gd name="T17" fmla="*/ 61976 h 371475"/>
                <a:gd name="T18" fmla="*/ 0 w 1066800"/>
                <a:gd name="T19" fmla="*/ 0 h 371475"/>
                <a:gd name="T20" fmla="*/ 1066800 w 1066800"/>
                <a:gd name="T21" fmla="*/ 371475 h 37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71475">
                  <a:moveTo>
                    <a:pt x="0" y="61976"/>
                  </a:moveTo>
                  <a:cubicBezTo>
                    <a:pt x="0" y="27686"/>
                    <a:pt x="27686" y="0"/>
                    <a:pt x="61849" y="0"/>
                  </a:cubicBezTo>
                  <a:lnTo>
                    <a:pt x="1004824" y="0"/>
                  </a:lnTo>
                  <a:cubicBezTo>
                    <a:pt x="1038987" y="0"/>
                    <a:pt x="1066800" y="27686"/>
                    <a:pt x="1066800" y="61976"/>
                  </a:cubicBezTo>
                  <a:lnTo>
                    <a:pt x="1066800" y="309499"/>
                  </a:lnTo>
                  <a:cubicBezTo>
                    <a:pt x="1066800" y="343662"/>
                    <a:pt x="1038987" y="371475"/>
                    <a:pt x="1004824" y="371475"/>
                  </a:cubicBezTo>
                  <a:lnTo>
                    <a:pt x="61849" y="371475"/>
                  </a:lnTo>
                  <a:cubicBezTo>
                    <a:pt x="27686" y="371475"/>
                    <a:pt x="0" y="343662"/>
                    <a:pt x="0" y="309499"/>
                  </a:cubicBezTo>
                  <a:lnTo>
                    <a:pt x="0" y="61976"/>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1" name="Picture 10">
              <a:extLst>
                <a:ext uri="{FF2B5EF4-FFF2-40B4-BE49-F238E27FC236}">
                  <a16:creationId xmlns:a16="http://schemas.microsoft.com/office/drawing/2014/main" id="{A1714B7B-EDC6-063B-D4B9-83B8AAB92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3" y="10947"/>
              <a:ext cx="10135" cy="223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4B2DB-1F3B-1340-D919-470607817555}"/>
                </a:ext>
              </a:extLst>
            </p:cNvPr>
            <p:cNvSpPr>
              <a:spLocks noChangeArrowheads="1"/>
            </p:cNvSpPr>
            <p:nvPr/>
          </p:nvSpPr>
          <p:spPr bwMode="auto">
            <a:xfrm>
              <a:off x="20459" y="10985"/>
              <a:ext cx="9469"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Perancangan</a:t>
              </a:r>
            </a:p>
          </p:txBody>
        </p:sp>
        <p:sp>
          <p:nvSpPr>
            <p:cNvPr id="13" name="Rectangle 12">
              <a:extLst>
                <a:ext uri="{FF2B5EF4-FFF2-40B4-BE49-F238E27FC236}">
                  <a16:creationId xmlns:a16="http://schemas.microsoft.com/office/drawing/2014/main" id="{9B16528F-1338-F650-C5BF-F981C67909F9}"/>
                </a:ext>
              </a:extLst>
            </p:cNvPr>
            <p:cNvSpPr>
              <a:spLocks noChangeArrowheads="1"/>
            </p:cNvSpPr>
            <p:nvPr/>
          </p:nvSpPr>
          <p:spPr bwMode="auto">
            <a:xfrm>
              <a:off x="27597" y="10985"/>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Shape 2461">
              <a:extLst>
                <a:ext uri="{FF2B5EF4-FFF2-40B4-BE49-F238E27FC236}">
                  <a16:creationId xmlns:a16="http://schemas.microsoft.com/office/drawing/2014/main" id="{6AE276BE-BC01-4A4C-C82D-AE6877FA69A8}"/>
                </a:ext>
              </a:extLst>
            </p:cNvPr>
            <p:cNvSpPr>
              <a:spLocks/>
            </p:cNvSpPr>
            <p:nvPr/>
          </p:nvSpPr>
          <p:spPr bwMode="auto">
            <a:xfrm>
              <a:off x="27848" y="14988"/>
              <a:ext cx="10668" cy="3508"/>
            </a:xfrm>
            <a:custGeom>
              <a:avLst/>
              <a:gdLst>
                <a:gd name="T0" fmla="*/ 0 w 1066800"/>
                <a:gd name="T1" fmla="*/ 58420 h 350774"/>
                <a:gd name="T2" fmla="*/ 58420 w 1066800"/>
                <a:gd name="T3" fmla="*/ 0 h 350774"/>
                <a:gd name="T4" fmla="*/ 1008253 w 1066800"/>
                <a:gd name="T5" fmla="*/ 0 h 350774"/>
                <a:gd name="T6" fmla="*/ 1066800 w 1066800"/>
                <a:gd name="T7" fmla="*/ 58420 h 350774"/>
                <a:gd name="T8" fmla="*/ 1066800 w 1066800"/>
                <a:gd name="T9" fmla="*/ 292354 h 350774"/>
                <a:gd name="T10" fmla="*/ 1008253 w 1066800"/>
                <a:gd name="T11" fmla="*/ 350774 h 350774"/>
                <a:gd name="T12" fmla="*/ 58420 w 1066800"/>
                <a:gd name="T13" fmla="*/ 350774 h 350774"/>
                <a:gd name="T14" fmla="*/ 0 w 1066800"/>
                <a:gd name="T15" fmla="*/ 292354 h 350774"/>
                <a:gd name="T16" fmla="*/ 0 w 1066800"/>
                <a:gd name="T17" fmla="*/ 58420 h 350774"/>
                <a:gd name="T18" fmla="*/ 0 w 1066800"/>
                <a:gd name="T19" fmla="*/ 0 h 350774"/>
                <a:gd name="T20" fmla="*/ 1066800 w 1066800"/>
                <a:gd name="T21" fmla="*/ 350774 h 350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50774">
                  <a:moveTo>
                    <a:pt x="0" y="58420"/>
                  </a:moveTo>
                  <a:cubicBezTo>
                    <a:pt x="0" y="26162"/>
                    <a:pt x="26162" y="0"/>
                    <a:pt x="58420" y="0"/>
                  </a:cubicBezTo>
                  <a:lnTo>
                    <a:pt x="1008253" y="0"/>
                  </a:lnTo>
                  <a:cubicBezTo>
                    <a:pt x="1040511" y="0"/>
                    <a:pt x="1066800" y="26162"/>
                    <a:pt x="1066800" y="58420"/>
                  </a:cubicBezTo>
                  <a:lnTo>
                    <a:pt x="1066800" y="292354"/>
                  </a:lnTo>
                  <a:cubicBezTo>
                    <a:pt x="1066800" y="324612"/>
                    <a:pt x="1040511" y="350774"/>
                    <a:pt x="1008253" y="350774"/>
                  </a:cubicBezTo>
                  <a:lnTo>
                    <a:pt x="58420" y="350774"/>
                  </a:lnTo>
                  <a:cubicBezTo>
                    <a:pt x="26162" y="350774"/>
                    <a:pt x="0" y="324612"/>
                    <a:pt x="0" y="292354"/>
                  </a:cubicBezTo>
                  <a:lnTo>
                    <a:pt x="0" y="58420"/>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5" name="Picture 14">
              <a:extLst>
                <a:ext uri="{FF2B5EF4-FFF2-40B4-BE49-F238E27FC236}">
                  <a16:creationId xmlns:a16="http://schemas.microsoft.com/office/drawing/2014/main" id="{F034C101-4228-B13D-CD73-01A94324A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7" y="15722"/>
              <a:ext cx="10135" cy="205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B7B2803-EE67-28E6-C76F-10E8F3571E96}"/>
                </a:ext>
              </a:extLst>
            </p:cNvPr>
            <p:cNvSpPr>
              <a:spLocks noChangeArrowheads="1"/>
            </p:cNvSpPr>
            <p:nvPr/>
          </p:nvSpPr>
          <p:spPr bwMode="auto">
            <a:xfrm>
              <a:off x="30393" y="15764"/>
              <a:ext cx="7412"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Pengujian</a:t>
              </a:r>
            </a:p>
          </p:txBody>
        </p:sp>
        <p:sp>
          <p:nvSpPr>
            <p:cNvPr id="17" name="Rectangle 16">
              <a:extLst>
                <a:ext uri="{FF2B5EF4-FFF2-40B4-BE49-F238E27FC236}">
                  <a16:creationId xmlns:a16="http://schemas.microsoft.com/office/drawing/2014/main" id="{BF045ACF-AFBD-A9D5-2F4D-0C33B574DF53}"/>
                </a:ext>
              </a:extLst>
            </p:cNvPr>
            <p:cNvSpPr>
              <a:spLocks noChangeArrowheads="1"/>
            </p:cNvSpPr>
            <p:nvPr/>
          </p:nvSpPr>
          <p:spPr bwMode="auto">
            <a:xfrm>
              <a:off x="35981" y="15764"/>
              <a:ext cx="465"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8" name="Shape 2466">
              <a:extLst>
                <a:ext uri="{FF2B5EF4-FFF2-40B4-BE49-F238E27FC236}">
                  <a16:creationId xmlns:a16="http://schemas.microsoft.com/office/drawing/2014/main" id="{6D3B6B4D-D1B1-B268-0A1D-0FB262787168}"/>
                </a:ext>
              </a:extLst>
            </p:cNvPr>
            <p:cNvSpPr>
              <a:spLocks/>
            </p:cNvSpPr>
            <p:nvPr/>
          </p:nvSpPr>
          <p:spPr bwMode="auto">
            <a:xfrm>
              <a:off x="36779" y="19559"/>
              <a:ext cx="10668" cy="5142"/>
            </a:xfrm>
            <a:custGeom>
              <a:avLst/>
              <a:gdLst>
                <a:gd name="T0" fmla="*/ 0 w 1066800"/>
                <a:gd name="T1" fmla="*/ 85725 h 514223"/>
                <a:gd name="T2" fmla="*/ 85725 w 1066800"/>
                <a:gd name="T3" fmla="*/ 0 h 514223"/>
                <a:gd name="T4" fmla="*/ 981075 w 1066800"/>
                <a:gd name="T5" fmla="*/ 0 h 514223"/>
                <a:gd name="T6" fmla="*/ 1066800 w 1066800"/>
                <a:gd name="T7" fmla="*/ 85725 h 514223"/>
                <a:gd name="T8" fmla="*/ 1066800 w 1066800"/>
                <a:gd name="T9" fmla="*/ 428498 h 514223"/>
                <a:gd name="T10" fmla="*/ 981075 w 1066800"/>
                <a:gd name="T11" fmla="*/ 514223 h 514223"/>
                <a:gd name="T12" fmla="*/ 85725 w 1066800"/>
                <a:gd name="T13" fmla="*/ 514223 h 514223"/>
                <a:gd name="T14" fmla="*/ 0 w 1066800"/>
                <a:gd name="T15" fmla="*/ 428498 h 514223"/>
                <a:gd name="T16" fmla="*/ 0 w 1066800"/>
                <a:gd name="T17" fmla="*/ 85725 h 514223"/>
                <a:gd name="T18" fmla="*/ 0 w 1066800"/>
                <a:gd name="T19" fmla="*/ 0 h 514223"/>
                <a:gd name="T20" fmla="*/ 1066800 w 1066800"/>
                <a:gd name="T21" fmla="*/ 514223 h 514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514223">
                  <a:moveTo>
                    <a:pt x="0" y="85725"/>
                  </a:moveTo>
                  <a:cubicBezTo>
                    <a:pt x="0" y="38354"/>
                    <a:pt x="38354" y="0"/>
                    <a:pt x="85725" y="0"/>
                  </a:cubicBezTo>
                  <a:lnTo>
                    <a:pt x="981075" y="0"/>
                  </a:lnTo>
                  <a:cubicBezTo>
                    <a:pt x="1028446" y="0"/>
                    <a:pt x="1066800" y="38354"/>
                    <a:pt x="1066800" y="85725"/>
                  </a:cubicBezTo>
                  <a:lnTo>
                    <a:pt x="1066800" y="428498"/>
                  </a:lnTo>
                  <a:cubicBezTo>
                    <a:pt x="1066800" y="475869"/>
                    <a:pt x="1028446" y="514223"/>
                    <a:pt x="981075" y="514223"/>
                  </a:cubicBezTo>
                  <a:lnTo>
                    <a:pt x="85725" y="514223"/>
                  </a:lnTo>
                  <a:cubicBezTo>
                    <a:pt x="38354" y="514223"/>
                    <a:pt x="0" y="475869"/>
                    <a:pt x="0" y="428498"/>
                  </a:cubicBezTo>
                  <a:lnTo>
                    <a:pt x="0" y="85725"/>
                  </a:lnTo>
                  <a:close/>
                </a:path>
              </a:pathLst>
            </a:custGeom>
            <a:noFill/>
            <a:ln w="19050">
              <a:solidFill>
                <a:schemeClr val="tx1"/>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9" name="Picture 18">
              <a:extLst>
                <a:ext uri="{FF2B5EF4-FFF2-40B4-BE49-F238E27FC236}">
                  <a16:creationId xmlns:a16="http://schemas.microsoft.com/office/drawing/2014/main" id="{4F8C2C3A-29EB-6911-CE08-FC504AD7F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4" y="20370"/>
              <a:ext cx="9957" cy="35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9ADA8C6-DC5D-2B53-F9B3-9D3377C20A6C}"/>
                </a:ext>
              </a:extLst>
            </p:cNvPr>
            <p:cNvSpPr>
              <a:spLocks noChangeArrowheads="1"/>
            </p:cNvSpPr>
            <p:nvPr/>
          </p:nvSpPr>
          <p:spPr bwMode="auto">
            <a:xfrm>
              <a:off x="38779" y="20412"/>
              <a:ext cx="9411"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Penyusunan</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1" name="Rectangle 20">
              <a:extLst>
                <a:ext uri="{FF2B5EF4-FFF2-40B4-BE49-F238E27FC236}">
                  <a16:creationId xmlns:a16="http://schemas.microsoft.com/office/drawing/2014/main" id="{BC26BCFD-9363-B697-8A96-3C6D0D092B2D}"/>
                </a:ext>
              </a:extLst>
            </p:cNvPr>
            <p:cNvSpPr>
              <a:spLocks noChangeArrowheads="1"/>
            </p:cNvSpPr>
            <p:nvPr/>
          </p:nvSpPr>
          <p:spPr bwMode="auto">
            <a:xfrm>
              <a:off x="39820" y="22138"/>
              <a:ext cx="6160"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Laporan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AFE8764D-AB18-921C-489A-F3C614703A27}"/>
                </a:ext>
              </a:extLst>
            </p:cNvPr>
            <p:cNvSpPr>
              <a:spLocks noChangeArrowheads="1"/>
            </p:cNvSpPr>
            <p:nvPr/>
          </p:nvSpPr>
          <p:spPr bwMode="auto">
            <a:xfrm>
              <a:off x="44469" y="22138"/>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3" name="Shape 2472">
              <a:extLst>
                <a:ext uri="{FF2B5EF4-FFF2-40B4-BE49-F238E27FC236}">
                  <a16:creationId xmlns:a16="http://schemas.microsoft.com/office/drawing/2014/main" id="{FFDA92D2-8A18-9D4C-1743-F1428946A212}"/>
                </a:ext>
              </a:extLst>
            </p:cNvPr>
            <p:cNvSpPr>
              <a:spLocks/>
            </p:cNvSpPr>
            <p:nvPr/>
          </p:nvSpPr>
          <p:spPr bwMode="auto">
            <a:xfrm>
              <a:off x="10835" y="2338"/>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24" name="Shape 2473">
              <a:extLst>
                <a:ext uri="{FF2B5EF4-FFF2-40B4-BE49-F238E27FC236}">
                  <a16:creationId xmlns:a16="http://schemas.microsoft.com/office/drawing/2014/main" id="{7EB7DEC5-FAE5-9A3B-FC84-A683E82A4FD9}"/>
                </a:ext>
              </a:extLst>
            </p:cNvPr>
            <p:cNvSpPr>
              <a:spLocks/>
            </p:cNvSpPr>
            <p:nvPr/>
          </p:nvSpPr>
          <p:spPr bwMode="auto">
            <a:xfrm>
              <a:off x="14253" y="2338"/>
              <a:ext cx="1033" cy="2286"/>
            </a:xfrm>
            <a:custGeom>
              <a:avLst/>
              <a:gdLst>
                <a:gd name="T0" fmla="*/ 45339 w 103378"/>
                <a:gd name="T1" fmla="*/ 0 h 228600"/>
                <a:gd name="T2" fmla="*/ 58039 w 103378"/>
                <a:gd name="T3" fmla="*/ 0 h 228600"/>
                <a:gd name="T4" fmla="*/ 58039 w 103378"/>
                <a:gd name="T5" fmla="*/ 192605 h 228600"/>
                <a:gd name="T6" fmla="*/ 90678 w 103378"/>
                <a:gd name="T7" fmla="*/ 136652 h 228600"/>
                <a:gd name="T8" fmla="*/ 99314 w 103378"/>
                <a:gd name="T9" fmla="*/ 134366 h 228600"/>
                <a:gd name="T10" fmla="*/ 101600 w 103378"/>
                <a:gd name="T11" fmla="*/ 143002 h 228600"/>
                <a:gd name="T12" fmla="*/ 51689 w 103378"/>
                <a:gd name="T13" fmla="*/ 228600 h 228600"/>
                <a:gd name="T14" fmla="*/ 1778 w 103378"/>
                <a:gd name="T15" fmla="*/ 143002 h 228600"/>
                <a:gd name="T16" fmla="*/ 4064 w 103378"/>
                <a:gd name="T17" fmla="*/ 134366 h 228600"/>
                <a:gd name="T18" fmla="*/ 12700 w 103378"/>
                <a:gd name="T19" fmla="*/ 136652 h 228600"/>
                <a:gd name="T20" fmla="*/ 45339 w 103378"/>
                <a:gd name="T21" fmla="*/ 192605 h 228600"/>
                <a:gd name="T22" fmla="*/ 45339 w 103378"/>
                <a:gd name="T23" fmla="*/ 0 h 228600"/>
                <a:gd name="T24" fmla="*/ 0 w 103378"/>
                <a:gd name="T25" fmla="*/ 0 h 228600"/>
                <a:gd name="T26" fmla="*/ 103378 w 103378"/>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378" h="228600">
                  <a:moveTo>
                    <a:pt x="45339" y="0"/>
                  </a:moveTo>
                  <a:lnTo>
                    <a:pt x="58039" y="0"/>
                  </a:lnTo>
                  <a:lnTo>
                    <a:pt x="58039" y="192605"/>
                  </a:lnTo>
                  <a:lnTo>
                    <a:pt x="90678" y="136652"/>
                  </a:lnTo>
                  <a:cubicBezTo>
                    <a:pt x="92456" y="133604"/>
                    <a:pt x="96266" y="132588"/>
                    <a:pt x="99314" y="134366"/>
                  </a:cubicBezTo>
                  <a:cubicBezTo>
                    <a:pt x="102362" y="136144"/>
                    <a:pt x="103378" y="139954"/>
                    <a:pt x="101600" y="143002"/>
                  </a:cubicBezTo>
                  <a:lnTo>
                    <a:pt x="51689" y="228600"/>
                  </a:lnTo>
                  <a:lnTo>
                    <a:pt x="1778" y="143002"/>
                  </a:lnTo>
                  <a:cubicBezTo>
                    <a:pt x="0" y="139954"/>
                    <a:pt x="1016" y="136144"/>
                    <a:pt x="4064" y="134366"/>
                  </a:cubicBezTo>
                  <a:cubicBezTo>
                    <a:pt x="7112" y="132588"/>
                    <a:pt x="10922" y="133604"/>
                    <a:pt x="12700" y="136652"/>
                  </a:cubicBezTo>
                  <a:lnTo>
                    <a:pt x="45339" y="192605"/>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5" name="Shape 2474">
              <a:extLst>
                <a:ext uri="{FF2B5EF4-FFF2-40B4-BE49-F238E27FC236}">
                  <a16:creationId xmlns:a16="http://schemas.microsoft.com/office/drawing/2014/main" id="{4F5FAF37-FC70-4606-DA6D-3222FCAD315E}"/>
                </a:ext>
              </a:extLst>
            </p:cNvPr>
            <p:cNvSpPr>
              <a:spLocks/>
            </p:cNvSpPr>
            <p:nvPr/>
          </p:nvSpPr>
          <p:spPr bwMode="auto">
            <a:xfrm>
              <a:off x="20937" y="7122"/>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26" name="Shape 2475">
              <a:extLst>
                <a:ext uri="{FF2B5EF4-FFF2-40B4-BE49-F238E27FC236}">
                  <a16:creationId xmlns:a16="http://schemas.microsoft.com/office/drawing/2014/main" id="{9C7E3713-3D3A-BDDC-90C7-A8EC1F5A6AED}"/>
                </a:ext>
              </a:extLst>
            </p:cNvPr>
            <p:cNvSpPr>
              <a:spLocks/>
            </p:cNvSpPr>
            <p:nvPr/>
          </p:nvSpPr>
          <p:spPr bwMode="auto">
            <a:xfrm>
              <a:off x="24353" y="7122"/>
              <a:ext cx="1035" cy="2286"/>
            </a:xfrm>
            <a:custGeom>
              <a:avLst/>
              <a:gdLst>
                <a:gd name="T0" fmla="*/ 45339 w 103505"/>
                <a:gd name="T1" fmla="*/ 0 h 228600"/>
                <a:gd name="T2" fmla="*/ 58039 w 103505"/>
                <a:gd name="T3" fmla="*/ 0 h 228600"/>
                <a:gd name="T4" fmla="*/ 58039 w 103505"/>
                <a:gd name="T5" fmla="*/ 192478 h 228600"/>
                <a:gd name="T6" fmla="*/ 90678 w 103505"/>
                <a:gd name="T7" fmla="*/ 136525 h 228600"/>
                <a:gd name="T8" fmla="*/ 99441 w 103505"/>
                <a:gd name="T9" fmla="*/ 134239 h 228600"/>
                <a:gd name="T10" fmla="*/ 101727 w 103505"/>
                <a:gd name="T11" fmla="*/ 143002 h 228600"/>
                <a:gd name="T12" fmla="*/ 51689 w 103505"/>
                <a:gd name="T13" fmla="*/ 228600 h 228600"/>
                <a:gd name="T14" fmla="*/ 1778 w 103505"/>
                <a:gd name="T15" fmla="*/ 143002 h 228600"/>
                <a:gd name="T16" fmla="*/ 4064 w 103505"/>
                <a:gd name="T17" fmla="*/ 134239 h 228600"/>
                <a:gd name="T18" fmla="*/ 12827 w 103505"/>
                <a:gd name="T19" fmla="*/ 136525 h 228600"/>
                <a:gd name="T20" fmla="*/ 45339 w 103505"/>
                <a:gd name="T21" fmla="*/ 192260 h 228600"/>
                <a:gd name="T22" fmla="*/ 45339 w 103505"/>
                <a:gd name="T23" fmla="*/ 0 h 228600"/>
                <a:gd name="T24" fmla="*/ 0 w 103505"/>
                <a:gd name="T25" fmla="*/ 0 h 228600"/>
                <a:gd name="T26" fmla="*/ 103505 w 103505"/>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505" h="228600">
                  <a:moveTo>
                    <a:pt x="45339" y="0"/>
                  </a:moveTo>
                  <a:lnTo>
                    <a:pt x="58039" y="0"/>
                  </a:lnTo>
                  <a:lnTo>
                    <a:pt x="58039" y="192478"/>
                  </a:lnTo>
                  <a:lnTo>
                    <a:pt x="90678" y="136525"/>
                  </a:lnTo>
                  <a:cubicBezTo>
                    <a:pt x="92456" y="133477"/>
                    <a:pt x="96393" y="132461"/>
                    <a:pt x="99441" y="134239"/>
                  </a:cubicBezTo>
                  <a:cubicBezTo>
                    <a:pt x="102362" y="136017"/>
                    <a:pt x="103505" y="139954"/>
                    <a:pt x="101727" y="143002"/>
                  </a:cubicBezTo>
                  <a:lnTo>
                    <a:pt x="51689" y="228600"/>
                  </a:lnTo>
                  <a:lnTo>
                    <a:pt x="1778" y="143002"/>
                  </a:lnTo>
                  <a:cubicBezTo>
                    <a:pt x="0" y="139954"/>
                    <a:pt x="1016" y="136017"/>
                    <a:pt x="4064" y="134239"/>
                  </a:cubicBezTo>
                  <a:cubicBezTo>
                    <a:pt x="7112" y="132461"/>
                    <a:pt x="11049" y="133477"/>
                    <a:pt x="12827" y="136525"/>
                  </a:cubicBezTo>
                  <a:lnTo>
                    <a:pt x="45339" y="192260"/>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7" name="Shape 2476">
              <a:extLst>
                <a:ext uri="{FF2B5EF4-FFF2-40B4-BE49-F238E27FC236}">
                  <a16:creationId xmlns:a16="http://schemas.microsoft.com/office/drawing/2014/main" id="{258BD4FA-2260-CAD7-B0A6-516E17D84ED8}"/>
                </a:ext>
              </a:extLst>
            </p:cNvPr>
            <p:cNvSpPr>
              <a:spLocks/>
            </p:cNvSpPr>
            <p:nvPr/>
          </p:nvSpPr>
          <p:spPr bwMode="auto">
            <a:xfrm>
              <a:off x="33497" y="12225"/>
              <a:ext cx="1034" cy="2284"/>
            </a:xfrm>
            <a:custGeom>
              <a:avLst/>
              <a:gdLst>
                <a:gd name="T0" fmla="*/ 45339 w 103378"/>
                <a:gd name="T1" fmla="*/ 0 h 228473"/>
                <a:gd name="T2" fmla="*/ 58039 w 103378"/>
                <a:gd name="T3" fmla="*/ 0 h 228473"/>
                <a:gd name="T4" fmla="*/ 58039 w 103378"/>
                <a:gd name="T5" fmla="*/ 192478 h 228473"/>
                <a:gd name="T6" fmla="*/ 90678 w 103378"/>
                <a:gd name="T7" fmla="*/ 136525 h 228473"/>
                <a:gd name="T8" fmla="*/ 99441 w 103378"/>
                <a:gd name="T9" fmla="*/ 134239 h 228473"/>
                <a:gd name="T10" fmla="*/ 101727 w 103378"/>
                <a:gd name="T11" fmla="*/ 142875 h 228473"/>
                <a:gd name="T12" fmla="*/ 51689 w 103378"/>
                <a:gd name="T13" fmla="*/ 228473 h 228473"/>
                <a:gd name="T14" fmla="*/ 1778 w 103378"/>
                <a:gd name="T15" fmla="*/ 142875 h 228473"/>
                <a:gd name="T16" fmla="*/ 4064 w 103378"/>
                <a:gd name="T17" fmla="*/ 134239 h 228473"/>
                <a:gd name="T18" fmla="*/ 12827 w 103378"/>
                <a:gd name="T19" fmla="*/ 136525 h 228473"/>
                <a:gd name="T20" fmla="*/ 45339 w 103378"/>
                <a:gd name="T21" fmla="*/ 192260 h 228473"/>
                <a:gd name="T22" fmla="*/ 45339 w 103378"/>
                <a:gd name="T23" fmla="*/ 0 h 228473"/>
                <a:gd name="T24" fmla="*/ 0 w 103378"/>
                <a:gd name="T25" fmla="*/ 0 h 228473"/>
                <a:gd name="T26" fmla="*/ 103378 w 103378"/>
                <a:gd name="T27" fmla="*/ 228473 h 228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378" h="228473">
                  <a:moveTo>
                    <a:pt x="45339" y="0"/>
                  </a:moveTo>
                  <a:lnTo>
                    <a:pt x="58039" y="0"/>
                  </a:lnTo>
                  <a:lnTo>
                    <a:pt x="58039" y="192478"/>
                  </a:lnTo>
                  <a:lnTo>
                    <a:pt x="90678" y="136525"/>
                  </a:lnTo>
                  <a:cubicBezTo>
                    <a:pt x="92456" y="133477"/>
                    <a:pt x="96393" y="132461"/>
                    <a:pt x="99441" y="134239"/>
                  </a:cubicBezTo>
                  <a:cubicBezTo>
                    <a:pt x="102362" y="136017"/>
                    <a:pt x="103378" y="139827"/>
                    <a:pt x="101727" y="142875"/>
                  </a:cubicBezTo>
                  <a:lnTo>
                    <a:pt x="51689" y="228473"/>
                  </a:lnTo>
                  <a:lnTo>
                    <a:pt x="1778" y="142875"/>
                  </a:lnTo>
                  <a:cubicBezTo>
                    <a:pt x="0" y="139827"/>
                    <a:pt x="1016" y="136017"/>
                    <a:pt x="4064" y="134239"/>
                  </a:cubicBezTo>
                  <a:cubicBezTo>
                    <a:pt x="7112" y="132461"/>
                    <a:pt x="11049" y="133477"/>
                    <a:pt x="12827" y="136525"/>
                  </a:cubicBezTo>
                  <a:lnTo>
                    <a:pt x="45339" y="192260"/>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8" name="Shape 2477">
              <a:extLst>
                <a:ext uri="{FF2B5EF4-FFF2-40B4-BE49-F238E27FC236}">
                  <a16:creationId xmlns:a16="http://schemas.microsoft.com/office/drawing/2014/main" id="{9EBAD160-BCC8-378D-82AF-BE0163E63835}"/>
                </a:ext>
              </a:extLst>
            </p:cNvPr>
            <p:cNvSpPr>
              <a:spLocks/>
            </p:cNvSpPr>
            <p:nvPr/>
          </p:nvSpPr>
          <p:spPr bwMode="auto">
            <a:xfrm>
              <a:off x="42534" y="16582"/>
              <a:ext cx="1035" cy="2286"/>
            </a:xfrm>
            <a:custGeom>
              <a:avLst/>
              <a:gdLst>
                <a:gd name="T0" fmla="*/ 45466 w 103505"/>
                <a:gd name="T1" fmla="*/ 0 h 228600"/>
                <a:gd name="T2" fmla="*/ 58166 w 103505"/>
                <a:gd name="T3" fmla="*/ 0 h 228600"/>
                <a:gd name="T4" fmla="*/ 58166 w 103505"/>
                <a:gd name="T5" fmla="*/ 192387 h 228600"/>
                <a:gd name="T6" fmla="*/ 90678 w 103505"/>
                <a:gd name="T7" fmla="*/ 136652 h 228600"/>
                <a:gd name="T8" fmla="*/ 99441 w 103505"/>
                <a:gd name="T9" fmla="*/ 134366 h 228600"/>
                <a:gd name="T10" fmla="*/ 101727 w 103505"/>
                <a:gd name="T11" fmla="*/ 143002 h 228600"/>
                <a:gd name="T12" fmla="*/ 51816 w 103505"/>
                <a:gd name="T13" fmla="*/ 228600 h 228600"/>
                <a:gd name="T14" fmla="*/ 1778 w 103505"/>
                <a:gd name="T15" fmla="*/ 143002 h 228600"/>
                <a:gd name="T16" fmla="*/ 4064 w 103505"/>
                <a:gd name="T17" fmla="*/ 134366 h 228600"/>
                <a:gd name="T18" fmla="*/ 12827 w 103505"/>
                <a:gd name="T19" fmla="*/ 136652 h 228600"/>
                <a:gd name="T20" fmla="*/ 45466 w 103505"/>
                <a:gd name="T21" fmla="*/ 192605 h 228600"/>
                <a:gd name="T22" fmla="*/ 45466 w 103505"/>
                <a:gd name="T23" fmla="*/ 0 h 228600"/>
                <a:gd name="T24" fmla="*/ 0 w 103505"/>
                <a:gd name="T25" fmla="*/ 0 h 228600"/>
                <a:gd name="T26" fmla="*/ 103505 w 103505"/>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505" h="228600">
                  <a:moveTo>
                    <a:pt x="45466" y="0"/>
                  </a:moveTo>
                  <a:lnTo>
                    <a:pt x="58166" y="0"/>
                  </a:lnTo>
                  <a:lnTo>
                    <a:pt x="58166" y="192387"/>
                  </a:lnTo>
                  <a:lnTo>
                    <a:pt x="90678" y="136652"/>
                  </a:lnTo>
                  <a:cubicBezTo>
                    <a:pt x="92456" y="133604"/>
                    <a:pt x="96393" y="132588"/>
                    <a:pt x="99441" y="134366"/>
                  </a:cubicBezTo>
                  <a:cubicBezTo>
                    <a:pt x="102489" y="136144"/>
                    <a:pt x="103505" y="139954"/>
                    <a:pt x="101727" y="143002"/>
                  </a:cubicBezTo>
                  <a:lnTo>
                    <a:pt x="51816" y="228600"/>
                  </a:lnTo>
                  <a:lnTo>
                    <a:pt x="1778" y="143002"/>
                  </a:lnTo>
                  <a:cubicBezTo>
                    <a:pt x="0" y="139954"/>
                    <a:pt x="1143" y="136144"/>
                    <a:pt x="4064" y="134366"/>
                  </a:cubicBezTo>
                  <a:cubicBezTo>
                    <a:pt x="7112" y="132588"/>
                    <a:pt x="11049" y="133604"/>
                    <a:pt x="12827" y="136652"/>
                  </a:cubicBezTo>
                  <a:lnTo>
                    <a:pt x="45466" y="192605"/>
                  </a:lnTo>
                  <a:lnTo>
                    <a:pt x="45466"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9" name="Shape 2478">
              <a:extLst>
                <a:ext uri="{FF2B5EF4-FFF2-40B4-BE49-F238E27FC236}">
                  <a16:creationId xmlns:a16="http://schemas.microsoft.com/office/drawing/2014/main" id="{A2F2F0DD-E35B-5FCD-3250-42E805C1A62D}"/>
                </a:ext>
              </a:extLst>
            </p:cNvPr>
            <p:cNvSpPr>
              <a:spLocks/>
            </p:cNvSpPr>
            <p:nvPr/>
          </p:nvSpPr>
          <p:spPr bwMode="auto">
            <a:xfrm>
              <a:off x="1479" y="0"/>
              <a:ext cx="9049" cy="5142"/>
            </a:xfrm>
            <a:custGeom>
              <a:avLst/>
              <a:gdLst>
                <a:gd name="T0" fmla="*/ 0 w 904875"/>
                <a:gd name="T1" fmla="*/ 85725 h 514223"/>
                <a:gd name="T2" fmla="*/ 85725 w 904875"/>
                <a:gd name="T3" fmla="*/ 0 h 514223"/>
                <a:gd name="T4" fmla="*/ 819150 w 904875"/>
                <a:gd name="T5" fmla="*/ 0 h 514223"/>
                <a:gd name="T6" fmla="*/ 904875 w 904875"/>
                <a:gd name="T7" fmla="*/ 85725 h 514223"/>
                <a:gd name="T8" fmla="*/ 904875 w 904875"/>
                <a:gd name="T9" fmla="*/ 428498 h 514223"/>
                <a:gd name="T10" fmla="*/ 819150 w 904875"/>
                <a:gd name="T11" fmla="*/ 514223 h 514223"/>
                <a:gd name="T12" fmla="*/ 85725 w 904875"/>
                <a:gd name="T13" fmla="*/ 514223 h 514223"/>
                <a:gd name="T14" fmla="*/ 0 w 904875"/>
                <a:gd name="T15" fmla="*/ 428498 h 514223"/>
                <a:gd name="T16" fmla="*/ 0 w 904875"/>
                <a:gd name="T17" fmla="*/ 85725 h 514223"/>
                <a:gd name="T18" fmla="*/ 0 w 904875"/>
                <a:gd name="T19" fmla="*/ 0 h 514223"/>
                <a:gd name="T20" fmla="*/ 904875 w 904875"/>
                <a:gd name="T21" fmla="*/ 514223 h 514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904875" h="514223">
                  <a:moveTo>
                    <a:pt x="0" y="85725"/>
                  </a:moveTo>
                  <a:cubicBezTo>
                    <a:pt x="0" y="38354"/>
                    <a:pt x="38354" y="0"/>
                    <a:pt x="85725" y="0"/>
                  </a:cubicBezTo>
                  <a:lnTo>
                    <a:pt x="819150" y="0"/>
                  </a:lnTo>
                  <a:cubicBezTo>
                    <a:pt x="866521" y="0"/>
                    <a:pt x="904875" y="38354"/>
                    <a:pt x="904875" y="85725"/>
                  </a:cubicBezTo>
                  <a:lnTo>
                    <a:pt x="904875" y="428498"/>
                  </a:lnTo>
                  <a:cubicBezTo>
                    <a:pt x="904875" y="475869"/>
                    <a:pt x="866521" y="514223"/>
                    <a:pt x="819150" y="514223"/>
                  </a:cubicBezTo>
                  <a:lnTo>
                    <a:pt x="85725" y="514223"/>
                  </a:lnTo>
                  <a:cubicBezTo>
                    <a:pt x="38354" y="514223"/>
                    <a:pt x="0" y="475869"/>
                    <a:pt x="0" y="428498"/>
                  </a:cubicBezTo>
                  <a:lnTo>
                    <a:pt x="0" y="85725"/>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30" name="Picture 29">
              <a:extLst>
                <a:ext uri="{FF2B5EF4-FFF2-40B4-BE49-F238E27FC236}">
                  <a16:creationId xmlns:a16="http://schemas.microsoft.com/office/drawing/2014/main" id="{EA012D16-EA5D-FE51-4CA9-7DD5A0BD6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 y="812"/>
              <a:ext cx="8357" cy="353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FDC44F72-934A-0BAF-164B-E6A3B5C13B97}"/>
                </a:ext>
              </a:extLst>
            </p:cNvPr>
            <p:cNvSpPr>
              <a:spLocks noChangeArrowheads="1"/>
            </p:cNvSpPr>
            <p:nvPr/>
          </p:nvSpPr>
          <p:spPr bwMode="auto">
            <a:xfrm>
              <a:off x="4552" y="848"/>
              <a:ext cx="4348"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Studi</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2" name="Rectangle 31">
              <a:extLst>
                <a:ext uri="{FF2B5EF4-FFF2-40B4-BE49-F238E27FC236}">
                  <a16:creationId xmlns:a16="http://schemas.microsoft.com/office/drawing/2014/main" id="{2635CD6D-1F5D-0F7E-E29D-B13CA4F79D1A}"/>
                </a:ext>
              </a:extLst>
            </p:cNvPr>
            <p:cNvSpPr>
              <a:spLocks noChangeArrowheads="1"/>
            </p:cNvSpPr>
            <p:nvPr/>
          </p:nvSpPr>
          <p:spPr bwMode="auto">
            <a:xfrm>
              <a:off x="3841" y="2577"/>
              <a:ext cx="5756"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Pustaka</a:t>
              </a:r>
            </a:p>
          </p:txBody>
        </p:sp>
        <p:sp>
          <p:nvSpPr>
            <p:cNvPr id="33" name="Rectangle 32">
              <a:extLst>
                <a:ext uri="{FF2B5EF4-FFF2-40B4-BE49-F238E27FC236}">
                  <a16:creationId xmlns:a16="http://schemas.microsoft.com/office/drawing/2014/main" id="{BED1C4B7-58B6-C216-A89A-A56D4430013D}"/>
                </a:ext>
              </a:extLst>
            </p:cNvPr>
            <p:cNvSpPr>
              <a:spLocks noChangeArrowheads="1"/>
            </p:cNvSpPr>
            <p:nvPr/>
          </p:nvSpPr>
          <p:spPr bwMode="auto">
            <a:xfrm>
              <a:off x="8185" y="2577"/>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4" name="Shape 2484">
              <a:extLst>
                <a:ext uri="{FF2B5EF4-FFF2-40B4-BE49-F238E27FC236}">
                  <a16:creationId xmlns:a16="http://schemas.microsoft.com/office/drawing/2014/main" id="{3E63913C-DFED-5338-C0DA-98E01B49914B}"/>
                </a:ext>
              </a:extLst>
            </p:cNvPr>
            <p:cNvSpPr>
              <a:spLocks/>
            </p:cNvSpPr>
            <p:nvPr/>
          </p:nvSpPr>
          <p:spPr bwMode="auto">
            <a:xfrm>
              <a:off x="30081" y="12225"/>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35" name="Shape 2485">
              <a:extLst>
                <a:ext uri="{FF2B5EF4-FFF2-40B4-BE49-F238E27FC236}">
                  <a16:creationId xmlns:a16="http://schemas.microsoft.com/office/drawing/2014/main" id="{2DB66BED-FFCF-EEB9-673C-7EB45CCD9060}"/>
                </a:ext>
              </a:extLst>
            </p:cNvPr>
            <p:cNvSpPr>
              <a:spLocks/>
            </p:cNvSpPr>
            <p:nvPr/>
          </p:nvSpPr>
          <p:spPr bwMode="auto">
            <a:xfrm>
              <a:off x="39118" y="16582"/>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36" name="Picture 35">
              <a:extLst>
                <a:ext uri="{FF2B5EF4-FFF2-40B4-BE49-F238E27FC236}">
                  <a16:creationId xmlns:a16="http://schemas.microsoft.com/office/drawing/2014/main" id="{E0D1ADE2-6EB4-4879-A57F-C9750C5705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501"/>
              <a:ext cx="45974" cy="2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1F552F1-A64D-3B8E-C6EF-4ED051E2BE2F}"/>
              </a:ext>
            </a:extLst>
          </p:cNvPr>
          <p:cNvGrpSpPr/>
          <p:nvPr/>
        </p:nvGrpSpPr>
        <p:grpSpPr>
          <a:xfrm>
            <a:off x="84580" y="5878899"/>
            <a:ext cx="1866684" cy="891822"/>
            <a:chOff x="8888363" y="1857505"/>
            <a:chExt cx="1866684" cy="891822"/>
          </a:xfrm>
        </p:grpSpPr>
        <p:pic>
          <p:nvPicPr>
            <p:cNvPr id="37" name="Picture 36">
              <a:extLst>
                <a:ext uri="{FF2B5EF4-FFF2-40B4-BE49-F238E27FC236}">
                  <a16:creationId xmlns:a16="http://schemas.microsoft.com/office/drawing/2014/main" id="{9B6CB60A-8E11-0495-8FBD-2A1623438DD7}"/>
                </a:ext>
              </a:extLst>
            </p:cNvPr>
            <p:cNvPicPr>
              <a:picLocks noChangeAspect="1"/>
            </p:cNvPicPr>
            <p:nvPr/>
          </p:nvPicPr>
          <p:blipFill>
            <a:blip r:embed="rId7"/>
            <a:stretch>
              <a:fillRect/>
            </a:stretch>
          </p:blipFill>
          <p:spPr>
            <a:xfrm>
              <a:off x="9863225" y="1857505"/>
              <a:ext cx="891822" cy="891822"/>
            </a:xfrm>
            <a:prstGeom prst="flowChartConnector">
              <a:avLst/>
            </a:prstGeom>
          </p:spPr>
        </p:pic>
        <p:pic>
          <p:nvPicPr>
            <p:cNvPr id="38" name="Picture 37">
              <a:extLst>
                <a:ext uri="{FF2B5EF4-FFF2-40B4-BE49-F238E27FC236}">
                  <a16:creationId xmlns:a16="http://schemas.microsoft.com/office/drawing/2014/main" id="{F39EF560-0373-766A-A941-90F4842D2D9D}"/>
                </a:ext>
              </a:extLst>
            </p:cNvPr>
            <p:cNvPicPr>
              <a:picLocks noChangeAspect="1"/>
            </p:cNvPicPr>
            <p:nvPr/>
          </p:nvPicPr>
          <p:blipFill>
            <a:blip r:embed="rId8"/>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586555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r>
              <a:rPr lang="en-ID" sz="1800">
                <a:latin typeface="Times New Roman" panose="02020603050405020304" pitchFamily="18" charset="0"/>
                <a:ea typeface="Adobe Gothic Std B" panose="020B0800000000000000" pitchFamily="34" charset="-128"/>
                <a:cs typeface="Times New Roman" panose="02020603050405020304" pitchFamily="18" charset="0"/>
              </a:rPr>
              <a:t>Perancangan sistem terdiri dari 4 macam rancangan, yaitu :</a:t>
            </a:r>
            <a:endParaRPr lang="en-ID" sz="18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Blok diagram komponen.</a:t>
            </a: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Perancangan sistem kontrol.</a:t>
            </a: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spcAft>
                <a:spcPts val="800"/>
              </a:spcAft>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Desain sistem control dalam box.</a:t>
            </a:r>
          </a:p>
          <a:p>
            <a:pPr marL="800100" lvl="1" indent="-342900" algn="just">
              <a:lnSpc>
                <a:spcPct val="150000"/>
              </a:lnSpc>
              <a:spcAft>
                <a:spcPts val="800"/>
              </a:spcAft>
              <a:buClr>
                <a:schemeClr val="tx1"/>
              </a:buClr>
              <a:buFont typeface="+mj-lt"/>
              <a:buAutoNum type="arabicPeriod"/>
              <a:tabLst>
                <a:tab pos="1890395" algn="l"/>
                <a:tab pos="1980565" algn="l"/>
              </a:tabLst>
            </a:pPr>
            <a:r>
              <a:rPr lang="en-ID" sz="1600">
                <a:effectLst/>
                <a:latin typeface="Times New Roman" panose="02020603050405020304" pitchFamily="18" charset="0"/>
                <a:ea typeface="Adobe Gothic Std B" panose="020B0800000000000000" pitchFamily="34" charset="-128"/>
                <a:cs typeface="Times New Roman" panose="02020603050405020304" pitchFamily="18" charset="0"/>
              </a:rPr>
              <a:t>Flowchart diagram.</a:t>
            </a: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grpSp>
        <p:nvGrpSpPr>
          <p:cNvPr id="2" name="Group 1">
            <a:extLst>
              <a:ext uri="{FF2B5EF4-FFF2-40B4-BE49-F238E27FC236}">
                <a16:creationId xmlns:a16="http://schemas.microsoft.com/office/drawing/2014/main" id="{A7DFEFA5-8434-897D-391B-3FDD1EF6495F}"/>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11AD5613-BE50-A539-8949-5F0905695AC8}"/>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2CE7DDEB-26FB-1D3C-060A-D9FBF19582C9}"/>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425122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pic>
        <p:nvPicPr>
          <p:cNvPr id="2" name="Picture 1">
            <a:extLst>
              <a:ext uri="{FF2B5EF4-FFF2-40B4-BE49-F238E27FC236}">
                <a16:creationId xmlns:a16="http://schemas.microsoft.com/office/drawing/2014/main" id="{2BF8A7B9-5DAA-E9DE-1305-E2FC1C44AD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782"/>
          <a:stretch/>
        </p:blipFill>
        <p:spPr bwMode="auto">
          <a:xfrm>
            <a:off x="2189947" y="1470055"/>
            <a:ext cx="7812105" cy="3917889"/>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8B107BE-09FA-F845-7BF4-AA360A413D9B}"/>
              </a:ext>
            </a:extLst>
          </p:cNvPr>
          <p:cNvSpPr txBox="1"/>
          <p:nvPr/>
        </p:nvSpPr>
        <p:spPr>
          <a:xfrm>
            <a:off x="3045541" y="543671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3.1 Diagram blok sistem.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6E6E3C76-E035-F2FD-C306-15D5477058F8}"/>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2384D2EA-2884-D25E-5021-4E0AD9FF38BF}"/>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18F794DE-BD2A-5785-F1E5-521CA6CA679D}"/>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405376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798574" y="6182141"/>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3.2 Sistem kontrol ESP32 ke Telegram.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E27FDF0-B678-8F0D-C593-8BC50DE5F320}"/>
              </a:ext>
            </a:extLst>
          </p:cNvPr>
          <p:cNvPicPr>
            <a:picLocks noChangeAspect="1"/>
          </p:cNvPicPr>
          <p:nvPr/>
        </p:nvPicPr>
        <p:blipFill rotWithShape="1">
          <a:blip r:embed="rId2">
            <a:extLst>
              <a:ext uri="{28A0092B-C50C-407E-A947-70E740481C1C}">
                <a14:useLocalDpi xmlns:a14="http://schemas.microsoft.com/office/drawing/2010/main" val="0"/>
              </a:ext>
            </a:extLst>
          </a:blip>
          <a:srcRect r="38788"/>
          <a:stretch/>
        </p:blipFill>
        <p:spPr bwMode="auto">
          <a:xfrm>
            <a:off x="5506065" y="-1"/>
            <a:ext cx="6685935" cy="6139221"/>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D4DC2569-E77A-23A4-5F47-95BF507C862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1F83DBCF-2EC6-DF18-ACED-C62B640FD726}"/>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C666642D-D0BA-E688-8CD8-88BE690FEE16}"/>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0" name="Picture 9">
            <a:extLst>
              <a:ext uri="{FF2B5EF4-FFF2-40B4-BE49-F238E27FC236}">
                <a16:creationId xmlns:a16="http://schemas.microsoft.com/office/drawing/2014/main" id="{6EFB82C7-3DD7-11C8-2336-0AB8E4CC0773}"/>
              </a:ext>
            </a:extLst>
          </p:cNvPr>
          <p:cNvPicPr>
            <a:picLocks noChangeAspect="1"/>
          </p:cNvPicPr>
          <p:nvPr/>
        </p:nvPicPr>
        <p:blipFill>
          <a:blip r:embed="rId5"/>
          <a:stretch>
            <a:fillRect/>
          </a:stretch>
        </p:blipFill>
        <p:spPr>
          <a:xfrm>
            <a:off x="2164369" y="582659"/>
            <a:ext cx="2088681" cy="4973900"/>
          </a:xfrm>
          <a:prstGeom prst="rect">
            <a:avLst/>
          </a:prstGeom>
        </p:spPr>
      </p:pic>
      <p:sp>
        <p:nvSpPr>
          <p:cNvPr id="12" name="TextBox 11">
            <a:extLst>
              <a:ext uri="{FF2B5EF4-FFF2-40B4-BE49-F238E27FC236}">
                <a16:creationId xmlns:a16="http://schemas.microsoft.com/office/drawing/2014/main" id="{32927B7D-4717-4958-E0EB-98ED3E129B90}"/>
              </a:ext>
            </a:extLst>
          </p:cNvPr>
          <p:cNvSpPr txBox="1"/>
          <p:nvPr/>
        </p:nvSpPr>
        <p:spPr>
          <a:xfrm>
            <a:off x="-448781" y="5407034"/>
            <a:ext cx="6100916" cy="791499"/>
          </a:xfrm>
          <a:prstGeom prst="rect">
            <a:avLst/>
          </a:prstGeom>
          <a:noFill/>
        </p:spPr>
        <p:txBody>
          <a:bodyPr wrap="square">
            <a:spAutoFit/>
          </a:bodyPr>
          <a:lstStyle/>
          <a:p>
            <a:pPr marL="228600" algn="ctr">
              <a:lnSpc>
                <a:spcPct val="150000"/>
              </a:lnSpc>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3.4 Flowchart 1 – Menghubungkan ke jaringan Internet </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via WiFi (Dok. Penulis)</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3983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552769" y="6197914"/>
            <a:ext cx="6639231"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3.3 Sistem kontrol waterpump dan fertilizer lamp.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8165375-49FF-530D-6CF6-4A5CEDF06054}"/>
              </a:ext>
            </a:extLst>
          </p:cNvPr>
          <p:cNvPicPr>
            <a:picLocks noChangeAspect="1"/>
          </p:cNvPicPr>
          <p:nvPr/>
        </p:nvPicPr>
        <p:blipFill rotWithShape="1">
          <a:blip r:embed="rId2">
            <a:extLst>
              <a:ext uri="{28A0092B-C50C-407E-A947-70E740481C1C}">
                <a14:useLocalDpi xmlns:a14="http://schemas.microsoft.com/office/drawing/2010/main" val="0"/>
              </a:ext>
            </a:extLst>
          </a:blip>
          <a:srcRect r="46061" b="5868"/>
          <a:stretch/>
        </p:blipFill>
        <p:spPr bwMode="auto">
          <a:xfrm>
            <a:off x="5919019" y="-9834"/>
            <a:ext cx="6272981" cy="6154498"/>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71397B3C-F331-5F41-D712-FE480099E22E}"/>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BDCC6573-8EC1-7947-9B05-63995E58467E}"/>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06B2CA55-5D8E-A2D1-0396-D9D67E8D98C6}"/>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1" name="Picture 10">
            <a:extLst>
              <a:ext uri="{FF2B5EF4-FFF2-40B4-BE49-F238E27FC236}">
                <a16:creationId xmlns:a16="http://schemas.microsoft.com/office/drawing/2014/main" id="{710149FA-5A2F-744F-BA28-30E083F67842}"/>
              </a:ext>
            </a:extLst>
          </p:cNvPr>
          <p:cNvPicPr>
            <a:picLocks noChangeAspect="1"/>
          </p:cNvPicPr>
          <p:nvPr/>
        </p:nvPicPr>
        <p:blipFill>
          <a:blip r:embed="rId5"/>
          <a:stretch>
            <a:fillRect/>
          </a:stretch>
        </p:blipFill>
        <p:spPr>
          <a:xfrm>
            <a:off x="1759232" y="585018"/>
            <a:ext cx="3892903" cy="4881328"/>
          </a:xfrm>
          <a:prstGeom prst="rect">
            <a:avLst/>
          </a:prstGeom>
        </p:spPr>
      </p:pic>
      <p:sp>
        <p:nvSpPr>
          <p:cNvPr id="13" name="TextBox 12">
            <a:extLst>
              <a:ext uri="{FF2B5EF4-FFF2-40B4-BE49-F238E27FC236}">
                <a16:creationId xmlns:a16="http://schemas.microsoft.com/office/drawing/2014/main" id="{BD23D2EA-47B8-83E9-287B-7D30DCA34779}"/>
              </a:ext>
            </a:extLst>
          </p:cNvPr>
          <p:cNvSpPr txBox="1"/>
          <p:nvPr/>
        </p:nvSpPr>
        <p:spPr>
          <a:xfrm>
            <a:off x="-176461" y="5406415"/>
            <a:ext cx="6100916" cy="791499"/>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3.5 Flowchart 2 – Memilih perintah di Telegram Bot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691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6241025" y="551284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3.7 Flowchart 4 – Memilih mode otomatis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D4DC2569-E77A-23A4-5F47-95BF507C862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1F83DBCF-2EC6-DF18-ACED-C62B640FD726}"/>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C666642D-D0BA-E688-8CD8-88BE690FEE16}"/>
                </a:ext>
              </a:extLst>
            </p:cNvPr>
            <p:cNvPicPr>
              <a:picLocks noChangeAspect="1"/>
            </p:cNvPicPr>
            <p:nvPr/>
          </p:nvPicPr>
          <p:blipFill>
            <a:blip r:embed="rId3"/>
            <a:stretch>
              <a:fillRect/>
            </a:stretch>
          </p:blipFill>
          <p:spPr>
            <a:xfrm>
              <a:off x="8888363" y="1857505"/>
              <a:ext cx="891822" cy="891822"/>
            </a:xfrm>
            <a:prstGeom prst="rect">
              <a:avLst/>
            </a:prstGeom>
          </p:spPr>
        </p:pic>
      </p:grpSp>
      <p:pic>
        <p:nvPicPr>
          <p:cNvPr id="2" name="Picture 1">
            <a:extLst>
              <a:ext uri="{FF2B5EF4-FFF2-40B4-BE49-F238E27FC236}">
                <a16:creationId xmlns:a16="http://schemas.microsoft.com/office/drawing/2014/main" id="{0E71356A-0185-A82C-F6AB-343D5BBCAF0E}"/>
              </a:ext>
            </a:extLst>
          </p:cNvPr>
          <p:cNvPicPr>
            <a:picLocks noChangeAspect="1"/>
          </p:cNvPicPr>
          <p:nvPr/>
        </p:nvPicPr>
        <p:blipFill>
          <a:blip r:embed="rId4"/>
          <a:stretch>
            <a:fillRect/>
          </a:stretch>
        </p:blipFill>
        <p:spPr>
          <a:xfrm>
            <a:off x="1814809" y="721516"/>
            <a:ext cx="4180410" cy="4744829"/>
          </a:xfrm>
          <a:prstGeom prst="rect">
            <a:avLst/>
          </a:prstGeom>
        </p:spPr>
      </p:pic>
      <p:pic>
        <p:nvPicPr>
          <p:cNvPr id="11" name="Picture 10">
            <a:extLst>
              <a:ext uri="{FF2B5EF4-FFF2-40B4-BE49-F238E27FC236}">
                <a16:creationId xmlns:a16="http://schemas.microsoft.com/office/drawing/2014/main" id="{7BD60DA1-3ACA-AEE6-3470-A993F2713112}"/>
              </a:ext>
            </a:extLst>
          </p:cNvPr>
          <p:cNvPicPr>
            <a:picLocks noChangeAspect="1"/>
          </p:cNvPicPr>
          <p:nvPr/>
        </p:nvPicPr>
        <p:blipFill>
          <a:blip r:embed="rId5"/>
          <a:stretch>
            <a:fillRect/>
          </a:stretch>
        </p:blipFill>
        <p:spPr>
          <a:xfrm>
            <a:off x="7292074" y="719058"/>
            <a:ext cx="4458356" cy="4744829"/>
          </a:xfrm>
          <a:prstGeom prst="rect">
            <a:avLst/>
          </a:prstGeom>
        </p:spPr>
      </p:pic>
      <p:sp>
        <p:nvSpPr>
          <p:cNvPr id="15" name="TextBox 14">
            <a:extLst>
              <a:ext uri="{FF2B5EF4-FFF2-40B4-BE49-F238E27FC236}">
                <a16:creationId xmlns:a16="http://schemas.microsoft.com/office/drawing/2014/main" id="{B96AF5FB-A8C3-E123-9446-2DC703B36223}"/>
              </a:ext>
            </a:extLst>
          </p:cNvPr>
          <p:cNvSpPr txBox="1"/>
          <p:nvPr/>
        </p:nvSpPr>
        <p:spPr>
          <a:xfrm>
            <a:off x="636639" y="5519888"/>
            <a:ext cx="6169742"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3.6 Flowchart 3 – Memilih mode manual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1157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552769" y="6197914"/>
            <a:ext cx="6639231"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3.4 Sistem kontrol dalam box.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77789EB-03C2-DFCB-E3EC-95C249474FDA}"/>
              </a:ext>
            </a:extLst>
          </p:cNvPr>
          <p:cNvPicPr>
            <a:picLocks noChangeAspect="1"/>
          </p:cNvPicPr>
          <p:nvPr/>
        </p:nvPicPr>
        <p:blipFill rotWithShape="1">
          <a:blip r:embed="rId2">
            <a:extLst>
              <a:ext uri="{28A0092B-C50C-407E-A947-70E740481C1C}">
                <a14:useLocalDpi xmlns:a14="http://schemas.microsoft.com/office/drawing/2010/main" val="0"/>
              </a:ext>
            </a:extLst>
          </a:blip>
          <a:srcRect r="48763" b="10540"/>
          <a:stretch/>
        </p:blipFill>
        <p:spPr bwMode="auto">
          <a:xfrm>
            <a:off x="5862337" y="-19664"/>
            <a:ext cx="6329664" cy="6217578"/>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62B5C477-4A1D-1B49-BB5F-18FA1B13E16C}"/>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F757D012-E56C-7F6E-C95B-1EC2D0EB25D8}"/>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4587BB7-C8CA-5E76-7D4D-EB13C0393493}"/>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086074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6449961" y="1134070"/>
            <a:ext cx="5571027" cy="4332276"/>
          </a:xfrm>
        </p:spPr>
        <p:txBody>
          <a:bodyPr>
            <a:normAutofit lnSpcReduction="10000"/>
          </a:bodyPr>
          <a:lstStyle/>
          <a:p>
            <a:pPr marL="0" marR="0" lvl="0" indent="0" algn="just" defTabSz="457200" rtl="0" eaLnBrk="1" fontAlgn="auto" latinLnBrk="0" hangingPunct="1">
              <a:lnSpc>
                <a:spcPct val="150000"/>
              </a:lnSpc>
              <a:spcBef>
                <a:spcPts val="0"/>
              </a:spcBef>
              <a:spcAft>
                <a:spcPts val="800"/>
              </a:spcAft>
              <a:buClrTx/>
              <a:buSzTx/>
              <a:buFontTx/>
              <a:buNone/>
              <a:tabLst>
                <a:tab pos="1890395" algn="l"/>
                <a:tab pos="1980565" algn="l"/>
              </a:tabLst>
              <a:defRPr/>
            </a:pP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Pengujian sistem dilakukan untuk mengetahui apakah sistem yang telah dibuat dapat berfungsi dengan baik. Untuk parameter yang akan diuji terdapat 2 tahapan yaitu, pengujian perangkat keras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hardware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yang terdiri dari pengujian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output mist pressure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pompa air serta pengujian pada lampu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fertilizer. </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Sedangkan untuk pengujian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software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parameter yang akan diuji berupa keakuratan nilai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sensor</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yaitu, nilai temperatur, kelembapan dan intensitas cahaya. Dan yang terakhir, dilakukan pengujian pada perintah pada aplikasi telegram bot apakah perintah tersebut mampu berjalan dengan baik. Berikut ini merupakan contoh tabel penilaian yang akan dijadikan sebagai contoh rangkaian pengujian, antara lain :</a:t>
            </a:r>
            <a:endParaRPr kumimoji="0" lang="en-ID" sz="14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13" name="Table 12">
            <a:extLst>
              <a:ext uri="{FF2B5EF4-FFF2-40B4-BE49-F238E27FC236}">
                <a16:creationId xmlns:a16="http://schemas.microsoft.com/office/drawing/2014/main" id="{21941E06-3622-1B5C-E860-906AE4E01E81}"/>
              </a:ext>
            </a:extLst>
          </p:cNvPr>
          <p:cNvGraphicFramePr>
            <a:graphicFrameLocks noGrp="1"/>
          </p:cNvGraphicFramePr>
          <p:nvPr>
            <p:extLst>
              <p:ext uri="{D42A27DB-BD31-4B8C-83A1-F6EECF244321}">
                <p14:modId xmlns:p14="http://schemas.microsoft.com/office/powerpoint/2010/main" val="1724707119"/>
              </p:ext>
            </p:extLst>
          </p:nvPr>
        </p:nvGraphicFramePr>
        <p:xfrm>
          <a:off x="301204" y="1628624"/>
          <a:ext cx="5740998" cy="1772941"/>
        </p:xfrm>
        <a:graphic>
          <a:graphicData uri="http://schemas.openxmlformats.org/drawingml/2006/table">
            <a:tbl>
              <a:tblPr firstRow="1" firstCol="1" bandRow="1"/>
              <a:tblGrid>
                <a:gridCol w="856557">
                  <a:extLst>
                    <a:ext uri="{9D8B030D-6E8A-4147-A177-3AD203B41FA5}">
                      <a16:colId xmlns:a16="http://schemas.microsoft.com/office/drawing/2014/main" val="2192666537"/>
                    </a:ext>
                  </a:extLst>
                </a:gridCol>
                <a:gridCol w="916263">
                  <a:extLst>
                    <a:ext uri="{9D8B030D-6E8A-4147-A177-3AD203B41FA5}">
                      <a16:colId xmlns:a16="http://schemas.microsoft.com/office/drawing/2014/main" val="2857604911"/>
                    </a:ext>
                  </a:extLst>
                </a:gridCol>
                <a:gridCol w="2694824">
                  <a:extLst>
                    <a:ext uri="{9D8B030D-6E8A-4147-A177-3AD203B41FA5}">
                      <a16:colId xmlns:a16="http://schemas.microsoft.com/office/drawing/2014/main" val="949998044"/>
                    </a:ext>
                  </a:extLst>
                </a:gridCol>
                <a:gridCol w="1273354">
                  <a:extLst>
                    <a:ext uri="{9D8B030D-6E8A-4147-A177-3AD203B41FA5}">
                      <a16:colId xmlns:a16="http://schemas.microsoft.com/office/drawing/2014/main" val="2805168843"/>
                    </a:ext>
                  </a:extLst>
                </a:gridCol>
              </a:tblGrid>
              <a:tr h="733999">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Tekanan air (MPa / Psi)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35490"/>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459646"/>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3335935"/>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2777528"/>
                  </a:ext>
                </a:extLst>
              </a:tr>
            </a:tbl>
          </a:graphicData>
        </a:graphic>
      </p:graphicFrame>
      <p:sp>
        <p:nvSpPr>
          <p:cNvPr id="14" name="Rectangle 1">
            <a:extLst>
              <a:ext uri="{FF2B5EF4-FFF2-40B4-BE49-F238E27FC236}">
                <a16:creationId xmlns:a16="http://schemas.microsoft.com/office/drawing/2014/main" id="{E4C8F156-78B7-B2D8-3BDF-7876768ECA6F}"/>
              </a:ext>
            </a:extLst>
          </p:cNvPr>
          <p:cNvSpPr>
            <a:spLocks noChangeArrowheads="1"/>
          </p:cNvSpPr>
          <p:nvPr/>
        </p:nvSpPr>
        <p:spPr bwMode="auto">
          <a:xfrm>
            <a:off x="301204" y="1176174"/>
            <a:ext cx="75330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3.1 Pengujian pada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en-US" altLang="en-US" sz="1600" b="0" i="1" u="none" strike="noStrike" cap="none" normalizeH="0" baseline="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ardware mist pressurized water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F0FA5755-24B9-86FB-D033-678A06A6FE0E}"/>
              </a:ext>
            </a:extLst>
          </p:cNvPr>
          <p:cNvGraphicFramePr>
            <a:graphicFrameLocks noGrp="1"/>
          </p:cNvGraphicFramePr>
          <p:nvPr>
            <p:extLst>
              <p:ext uri="{D42A27DB-BD31-4B8C-83A1-F6EECF244321}">
                <p14:modId xmlns:p14="http://schemas.microsoft.com/office/powerpoint/2010/main" val="3452769289"/>
              </p:ext>
            </p:extLst>
          </p:nvPr>
        </p:nvGraphicFramePr>
        <p:xfrm>
          <a:off x="301204" y="4162579"/>
          <a:ext cx="5740998" cy="1463296"/>
        </p:xfrm>
        <a:graphic>
          <a:graphicData uri="http://schemas.openxmlformats.org/drawingml/2006/table">
            <a:tbl>
              <a:tblPr firstRow="1" firstCol="1" bandRow="1"/>
              <a:tblGrid>
                <a:gridCol w="856557">
                  <a:extLst>
                    <a:ext uri="{9D8B030D-6E8A-4147-A177-3AD203B41FA5}">
                      <a16:colId xmlns:a16="http://schemas.microsoft.com/office/drawing/2014/main" val="2977115553"/>
                    </a:ext>
                  </a:extLst>
                </a:gridCol>
                <a:gridCol w="916263">
                  <a:extLst>
                    <a:ext uri="{9D8B030D-6E8A-4147-A177-3AD203B41FA5}">
                      <a16:colId xmlns:a16="http://schemas.microsoft.com/office/drawing/2014/main" val="2048912655"/>
                    </a:ext>
                  </a:extLst>
                </a:gridCol>
                <a:gridCol w="2694825">
                  <a:extLst>
                    <a:ext uri="{9D8B030D-6E8A-4147-A177-3AD203B41FA5}">
                      <a16:colId xmlns:a16="http://schemas.microsoft.com/office/drawing/2014/main" val="3548191128"/>
                    </a:ext>
                  </a:extLst>
                </a:gridCol>
                <a:gridCol w="1273353">
                  <a:extLst>
                    <a:ext uri="{9D8B030D-6E8A-4147-A177-3AD203B41FA5}">
                      <a16:colId xmlns:a16="http://schemas.microsoft.com/office/drawing/2014/main" val="15341201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(lux)</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214444"/>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31897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51445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7301240"/>
                  </a:ext>
                </a:extLst>
              </a:tr>
            </a:tbl>
          </a:graphicData>
        </a:graphic>
      </p:graphicFrame>
      <p:sp>
        <p:nvSpPr>
          <p:cNvPr id="16" name="Rectangle 2">
            <a:extLst>
              <a:ext uri="{FF2B5EF4-FFF2-40B4-BE49-F238E27FC236}">
                <a16:creationId xmlns:a16="http://schemas.microsoft.com/office/drawing/2014/main" id="{E30B0274-CFC8-2FD8-BC8B-1B4F946DC9C0}"/>
              </a:ext>
            </a:extLst>
          </p:cNvPr>
          <p:cNvSpPr>
            <a:spLocks noChangeArrowheads="1"/>
          </p:cNvSpPr>
          <p:nvPr/>
        </p:nvSpPr>
        <p:spPr bwMode="auto">
          <a:xfrm>
            <a:off x="261016" y="3653508"/>
            <a:ext cx="753303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3.2 Pengujian pada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hardware lampu fertilizer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8834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5" name="Content Placeholder 4">
            <a:extLst>
              <a:ext uri="{FF2B5EF4-FFF2-40B4-BE49-F238E27FC236}">
                <a16:creationId xmlns:a16="http://schemas.microsoft.com/office/drawing/2014/main" id="{52AD5C16-F994-A61D-F466-6BDF2A39A382}"/>
              </a:ext>
            </a:extLst>
          </p:cNvPr>
          <p:cNvGraphicFramePr>
            <a:graphicFrameLocks noGrp="1"/>
          </p:cNvGraphicFramePr>
          <p:nvPr>
            <p:ph idx="1"/>
            <p:extLst>
              <p:ext uri="{D42A27DB-BD31-4B8C-83A1-F6EECF244321}">
                <p14:modId xmlns:p14="http://schemas.microsoft.com/office/powerpoint/2010/main" val="772458623"/>
              </p:ext>
            </p:extLst>
          </p:nvPr>
        </p:nvGraphicFramePr>
        <p:xfrm>
          <a:off x="2828522" y="1277532"/>
          <a:ext cx="6906446" cy="1783336"/>
        </p:xfrm>
        <a:graphic>
          <a:graphicData uri="http://schemas.openxmlformats.org/drawingml/2006/table">
            <a:tbl>
              <a:tblPr firstRow="1" firstCol="1" bandRow="1"/>
              <a:tblGrid>
                <a:gridCol w="1150614">
                  <a:extLst>
                    <a:ext uri="{9D8B030D-6E8A-4147-A177-3AD203B41FA5}">
                      <a16:colId xmlns:a16="http://schemas.microsoft.com/office/drawing/2014/main" val="3286915114"/>
                    </a:ext>
                  </a:extLst>
                </a:gridCol>
                <a:gridCol w="1151995">
                  <a:extLst>
                    <a:ext uri="{9D8B030D-6E8A-4147-A177-3AD203B41FA5}">
                      <a16:colId xmlns:a16="http://schemas.microsoft.com/office/drawing/2014/main" val="3572505364"/>
                    </a:ext>
                  </a:extLst>
                </a:gridCol>
                <a:gridCol w="1150614">
                  <a:extLst>
                    <a:ext uri="{9D8B030D-6E8A-4147-A177-3AD203B41FA5}">
                      <a16:colId xmlns:a16="http://schemas.microsoft.com/office/drawing/2014/main" val="1236305856"/>
                    </a:ext>
                  </a:extLst>
                </a:gridCol>
                <a:gridCol w="1151995">
                  <a:extLst>
                    <a:ext uri="{9D8B030D-6E8A-4147-A177-3AD203B41FA5}">
                      <a16:colId xmlns:a16="http://schemas.microsoft.com/office/drawing/2014/main" val="335551720"/>
                    </a:ext>
                  </a:extLst>
                </a:gridCol>
                <a:gridCol w="1150614">
                  <a:extLst>
                    <a:ext uri="{9D8B030D-6E8A-4147-A177-3AD203B41FA5}">
                      <a16:colId xmlns:a16="http://schemas.microsoft.com/office/drawing/2014/main" val="2595302104"/>
                    </a:ext>
                  </a:extLst>
                </a:gridCol>
                <a:gridCol w="1150614">
                  <a:extLst>
                    <a:ext uri="{9D8B030D-6E8A-4147-A177-3AD203B41FA5}">
                      <a16:colId xmlns:a16="http://schemas.microsoft.com/office/drawing/2014/main" val="2601375634"/>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80068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08214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35776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33785"/>
                  </a:ext>
                </a:extLst>
              </a:tr>
            </a:tbl>
          </a:graphicData>
        </a:graphic>
      </p:graphicFrame>
      <p:sp>
        <p:nvSpPr>
          <p:cNvPr id="9" name="Rectangle 1">
            <a:extLst>
              <a:ext uri="{FF2B5EF4-FFF2-40B4-BE49-F238E27FC236}">
                <a16:creationId xmlns:a16="http://schemas.microsoft.com/office/drawing/2014/main" id="{E3939B19-6999-3DD5-B220-B583A6D0A683}"/>
              </a:ext>
            </a:extLst>
          </p:cNvPr>
          <p:cNvSpPr>
            <a:spLocks noChangeArrowheads="1"/>
          </p:cNvSpPr>
          <p:nvPr/>
        </p:nvSpPr>
        <p:spPr bwMode="auto">
          <a:xfrm>
            <a:off x="2828522" y="824477"/>
            <a:ext cx="90622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3.3 Pengujian akurasi sensor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A13E002C-DAC3-13AB-8F98-1315B60BEDF0}"/>
              </a:ext>
            </a:extLst>
          </p:cNvPr>
          <p:cNvGraphicFramePr>
            <a:graphicFrameLocks noGrp="1"/>
          </p:cNvGraphicFramePr>
          <p:nvPr>
            <p:extLst>
              <p:ext uri="{D42A27DB-BD31-4B8C-83A1-F6EECF244321}">
                <p14:modId xmlns:p14="http://schemas.microsoft.com/office/powerpoint/2010/main" val="1942415990"/>
              </p:ext>
            </p:extLst>
          </p:nvPr>
        </p:nvGraphicFramePr>
        <p:xfrm>
          <a:off x="2828522" y="3938372"/>
          <a:ext cx="6906444" cy="1783336"/>
        </p:xfrm>
        <a:graphic>
          <a:graphicData uri="http://schemas.openxmlformats.org/drawingml/2006/table">
            <a:tbl>
              <a:tblPr firstRow="1" firstCol="1" bandRow="1"/>
              <a:tblGrid>
                <a:gridCol w="620199">
                  <a:extLst>
                    <a:ext uri="{9D8B030D-6E8A-4147-A177-3AD203B41FA5}">
                      <a16:colId xmlns:a16="http://schemas.microsoft.com/office/drawing/2014/main" val="3256066722"/>
                    </a:ext>
                  </a:extLst>
                </a:gridCol>
                <a:gridCol w="863305">
                  <a:extLst>
                    <a:ext uri="{9D8B030D-6E8A-4147-A177-3AD203B41FA5}">
                      <a16:colId xmlns:a16="http://schemas.microsoft.com/office/drawing/2014/main" val="2009415307"/>
                    </a:ext>
                  </a:extLst>
                </a:gridCol>
                <a:gridCol w="1232109">
                  <a:extLst>
                    <a:ext uri="{9D8B030D-6E8A-4147-A177-3AD203B41FA5}">
                      <a16:colId xmlns:a16="http://schemas.microsoft.com/office/drawing/2014/main" val="2921745792"/>
                    </a:ext>
                  </a:extLst>
                </a:gridCol>
                <a:gridCol w="2810923">
                  <a:extLst>
                    <a:ext uri="{9D8B030D-6E8A-4147-A177-3AD203B41FA5}">
                      <a16:colId xmlns:a16="http://schemas.microsoft.com/office/drawing/2014/main" val="3041920710"/>
                    </a:ext>
                  </a:extLst>
                </a:gridCol>
                <a:gridCol w="1379908">
                  <a:extLst>
                    <a:ext uri="{9D8B030D-6E8A-4147-A177-3AD203B41FA5}">
                      <a16:colId xmlns:a16="http://schemas.microsoft.com/office/drawing/2014/main" val="348241760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r>
                        <a:rPr lang="en-ID" sz="1400">
                          <a:effectLst/>
                          <a:latin typeface="Calibri" panose="020F0502020204030204" pitchFamily="34" charset="0"/>
                          <a:ea typeface="Calibri" panose="020F0502020204030204" pitchFamily="34" charset="0"/>
                          <a:cs typeface="Times New Roman" panose="02020603050405020304" pitchFamily="18" charset="0"/>
                        </a:rPr>
                        <a:t>°C</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cahaya (lux)</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887091"/>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98785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890090"/>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184941"/>
                  </a:ext>
                </a:extLst>
              </a:tr>
            </a:tbl>
          </a:graphicData>
        </a:graphic>
      </p:graphicFrame>
      <p:sp>
        <p:nvSpPr>
          <p:cNvPr id="11" name="Rectangle 2">
            <a:extLst>
              <a:ext uri="{FF2B5EF4-FFF2-40B4-BE49-F238E27FC236}">
                <a16:creationId xmlns:a16="http://schemas.microsoft.com/office/drawing/2014/main" id="{C1BA6510-E70A-625E-84B7-123851630F5C}"/>
              </a:ext>
            </a:extLst>
          </p:cNvPr>
          <p:cNvSpPr>
            <a:spLocks noChangeArrowheads="1"/>
          </p:cNvSpPr>
          <p:nvPr/>
        </p:nvSpPr>
        <p:spPr bwMode="auto">
          <a:xfrm>
            <a:off x="2828522" y="3429000"/>
            <a:ext cx="7863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3.4 Pengujian hubungan antara suhu dan intensitas cahaya dengan pola reproduksi lalat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928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08C-D4E4-FD26-15CA-7D72688A50E9}"/>
              </a:ext>
            </a:extLst>
          </p:cNvPr>
          <p:cNvSpPr>
            <a:spLocks noGrp="1"/>
          </p:cNvSpPr>
          <p:nvPr>
            <p:ph type="title"/>
          </p:nvPr>
        </p:nvSpPr>
        <p:spPr>
          <a:xfrm>
            <a:off x="0" y="1415845"/>
            <a:ext cx="12192000" cy="2408903"/>
          </a:xfrm>
        </p:spPr>
        <p:txBody>
          <a:bodyPr>
            <a:noAutofit/>
          </a:bodyPr>
          <a:lstStyle/>
          <a:p>
            <a:r>
              <a:rPr lang="en-US" sz="4000" b="1">
                <a:solidFill>
                  <a:schemeClr val="tx1"/>
                </a:solidFill>
              </a:rPr>
              <a:t>SISTEM </a:t>
            </a:r>
            <a:r>
              <a:rPr lang="en-US" sz="4000" b="1">
                <a:solidFill>
                  <a:srgbClr val="9102FF"/>
                </a:solidFill>
              </a:rPr>
              <a:t>pengendalian</a:t>
            </a:r>
            <a:r>
              <a:rPr lang="en-US" sz="4000" b="1">
                <a:solidFill>
                  <a:schemeClr val="tx1"/>
                </a:solidFill>
              </a:rPr>
              <a:t> DAN </a:t>
            </a:r>
            <a:r>
              <a:rPr lang="en-US" sz="4000" b="1" i="1">
                <a:solidFill>
                  <a:srgbClr val="9102FF"/>
                </a:solidFill>
              </a:rPr>
              <a:t>MONITORING</a:t>
            </a:r>
            <a:r>
              <a:rPr lang="en-US" sz="4000" b="1">
                <a:solidFill>
                  <a:schemeClr val="tx1"/>
                </a:solidFill>
              </a:rPr>
              <a:t> </a:t>
            </a:r>
            <a:br>
              <a:rPr lang="en-US" sz="4000" b="1">
                <a:solidFill>
                  <a:schemeClr val="tx1"/>
                </a:solidFill>
              </a:rPr>
            </a:br>
            <a:r>
              <a:rPr lang="en-US" sz="4000" b="1">
                <a:solidFill>
                  <a:schemeClr val="tx1"/>
                </a:solidFill>
              </a:rPr>
              <a:t>PRODUKSI telur LALAT </a:t>
            </a:r>
            <a:br>
              <a:rPr lang="en-US" sz="4000" b="1">
                <a:solidFill>
                  <a:schemeClr val="tx1"/>
                </a:solidFill>
              </a:rPr>
            </a:br>
            <a:r>
              <a:rPr lang="en-US" sz="4000" b="1" i="1">
                <a:solidFill>
                  <a:schemeClr val="tx1"/>
                </a:solidFill>
                <a:highlight>
                  <a:srgbClr val="9102FF"/>
                </a:highlight>
              </a:rPr>
              <a:t>Black soldier fly</a:t>
            </a:r>
            <a:endParaRPr lang="en-ID" sz="4000" b="1" i="1">
              <a:solidFill>
                <a:schemeClr val="tx1"/>
              </a:solidFill>
              <a:highlight>
                <a:srgbClr val="9102FF"/>
              </a:highlight>
            </a:endParaRPr>
          </a:p>
        </p:txBody>
      </p:sp>
      <p:sp>
        <p:nvSpPr>
          <p:cNvPr id="3" name="Content Placeholder 2">
            <a:extLst>
              <a:ext uri="{FF2B5EF4-FFF2-40B4-BE49-F238E27FC236}">
                <a16:creationId xmlns:a16="http://schemas.microsoft.com/office/drawing/2014/main" id="{E9390483-0010-F81C-1ED9-DF30F160A88D}"/>
              </a:ext>
            </a:extLst>
          </p:cNvPr>
          <p:cNvSpPr>
            <a:spLocks noGrp="1"/>
          </p:cNvSpPr>
          <p:nvPr>
            <p:ph idx="1"/>
          </p:nvPr>
        </p:nvSpPr>
        <p:spPr>
          <a:xfrm>
            <a:off x="3082447" y="4073013"/>
            <a:ext cx="6027106" cy="1248813"/>
          </a:xfrm>
        </p:spPr>
        <p:txBody>
          <a:bodyPr>
            <a:normAutofit fontScale="85000" lnSpcReduction="10000"/>
          </a:bodyPr>
          <a:lstStyle/>
          <a:p>
            <a:pPr marL="0" indent="0" algn="ctr">
              <a:buNone/>
            </a:pPr>
            <a:r>
              <a:rPr lang="en-ID" sz="1600"/>
              <a:t>Tugas Akhir ini diajukan untuk memenuhi persyaratan untuk menjadi</a:t>
            </a:r>
          </a:p>
          <a:p>
            <a:pPr marL="0" indent="0" algn="ctr">
              <a:buNone/>
            </a:pPr>
            <a:r>
              <a:rPr lang="en-ID" sz="1600"/>
              <a:t>Sarjana Terapan pada Program Studi S.Tr Teknik Telekomunikasi</a:t>
            </a:r>
          </a:p>
          <a:p>
            <a:pPr marL="0" indent="0" algn="ctr">
              <a:buNone/>
            </a:pPr>
            <a:r>
              <a:rPr lang="en-ID" sz="1600"/>
              <a:t>Jurusan Teknik Elektro Politeknik Negeri Semarang</a:t>
            </a:r>
          </a:p>
        </p:txBody>
      </p:sp>
      <p:grpSp>
        <p:nvGrpSpPr>
          <p:cNvPr id="4" name="Group 3">
            <a:extLst>
              <a:ext uri="{FF2B5EF4-FFF2-40B4-BE49-F238E27FC236}">
                <a16:creationId xmlns:a16="http://schemas.microsoft.com/office/drawing/2014/main" id="{47505A01-B60F-3D92-8B5B-D0347BA3BEF1}"/>
              </a:ext>
            </a:extLst>
          </p:cNvPr>
          <p:cNvGrpSpPr/>
          <p:nvPr/>
        </p:nvGrpSpPr>
        <p:grpSpPr>
          <a:xfrm>
            <a:off x="84580" y="5878899"/>
            <a:ext cx="1866684" cy="891822"/>
            <a:chOff x="8888363" y="1857505"/>
            <a:chExt cx="1866684" cy="891822"/>
          </a:xfrm>
        </p:grpSpPr>
        <p:pic>
          <p:nvPicPr>
            <p:cNvPr id="5" name="Picture 4">
              <a:extLst>
                <a:ext uri="{FF2B5EF4-FFF2-40B4-BE49-F238E27FC236}">
                  <a16:creationId xmlns:a16="http://schemas.microsoft.com/office/drawing/2014/main" id="{E8A64BAE-2D68-84E3-2099-9E48D070A9A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6" name="Picture 5">
              <a:extLst>
                <a:ext uri="{FF2B5EF4-FFF2-40B4-BE49-F238E27FC236}">
                  <a16:creationId xmlns:a16="http://schemas.microsoft.com/office/drawing/2014/main" id="{A02EBFBC-4526-E190-E781-3EB1D3537E05}"/>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7" name="Content Placeholder 2">
            <a:extLst>
              <a:ext uri="{FF2B5EF4-FFF2-40B4-BE49-F238E27FC236}">
                <a16:creationId xmlns:a16="http://schemas.microsoft.com/office/drawing/2014/main" id="{B3807EE0-CA24-2D7D-8E18-C316AB78FEC4}"/>
              </a:ext>
            </a:extLst>
          </p:cNvPr>
          <p:cNvSpPr txBox="1">
            <a:spLocks/>
          </p:cNvSpPr>
          <p:nvPr/>
        </p:nvSpPr>
        <p:spPr>
          <a:xfrm>
            <a:off x="5191496" y="1167580"/>
            <a:ext cx="1809003" cy="49652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ID"/>
              <a:t>Dengan judul:</a:t>
            </a:r>
          </a:p>
        </p:txBody>
      </p:sp>
    </p:spTree>
    <p:extLst>
      <p:ext uri="{BB962C8B-B14F-4D97-AF65-F5344CB8AC3E}">
        <p14:creationId xmlns:p14="http://schemas.microsoft.com/office/powerpoint/2010/main" val="2434974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5" name="Content Placeholder 4">
            <a:extLst>
              <a:ext uri="{FF2B5EF4-FFF2-40B4-BE49-F238E27FC236}">
                <a16:creationId xmlns:a16="http://schemas.microsoft.com/office/drawing/2014/main" id="{52AD5C16-F994-A61D-F466-6BDF2A39A382}"/>
              </a:ext>
            </a:extLst>
          </p:cNvPr>
          <p:cNvGraphicFramePr>
            <a:graphicFrameLocks noGrp="1"/>
          </p:cNvGraphicFramePr>
          <p:nvPr>
            <p:ph idx="1"/>
          </p:nvPr>
        </p:nvGraphicFramePr>
        <p:xfrm>
          <a:off x="2828522" y="1277532"/>
          <a:ext cx="6906446" cy="1783336"/>
        </p:xfrm>
        <a:graphic>
          <a:graphicData uri="http://schemas.openxmlformats.org/drawingml/2006/table">
            <a:tbl>
              <a:tblPr firstRow="1" firstCol="1" bandRow="1"/>
              <a:tblGrid>
                <a:gridCol w="1150614">
                  <a:extLst>
                    <a:ext uri="{9D8B030D-6E8A-4147-A177-3AD203B41FA5}">
                      <a16:colId xmlns:a16="http://schemas.microsoft.com/office/drawing/2014/main" val="3286915114"/>
                    </a:ext>
                  </a:extLst>
                </a:gridCol>
                <a:gridCol w="1151995">
                  <a:extLst>
                    <a:ext uri="{9D8B030D-6E8A-4147-A177-3AD203B41FA5}">
                      <a16:colId xmlns:a16="http://schemas.microsoft.com/office/drawing/2014/main" val="3572505364"/>
                    </a:ext>
                  </a:extLst>
                </a:gridCol>
                <a:gridCol w="1150614">
                  <a:extLst>
                    <a:ext uri="{9D8B030D-6E8A-4147-A177-3AD203B41FA5}">
                      <a16:colId xmlns:a16="http://schemas.microsoft.com/office/drawing/2014/main" val="1236305856"/>
                    </a:ext>
                  </a:extLst>
                </a:gridCol>
                <a:gridCol w="1151995">
                  <a:extLst>
                    <a:ext uri="{9D8B030D-6E8A-4147-A177-3AD203B41FA5}">
                      <a16:colId xmlns:a16="http://schemas.microsoft.com/office/drawing/2014/main" val="335551720"/>
                    </a:ext>
                  </a:extLst>
                </a:gridCol>
                <a:gridCol w="1150614">
                  <a:extLst>
                    <a:ext uri="{9D8B030D-6E8A-4147-A177-3AD203B41FA5}">
                      <a16:colId xmlns:a16="http://schemas.microsoft.com/office/drawing/2014/main" val="2595302104"/>
                    </a:ext>
                  </a:extLst>
                </a:gridCol>
                <a:gridCol w="1150614">
                  <a:extLst>
                    <a:ext uri="{9D8B030D-6E8A-4147-A177-3AD203B41FA5}">
                      <a16:colId xmlns:a16="http://schemas.microsoft.com/office/drawing/2014/main" val="2601375634"/>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80068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08214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35776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33785"/>
                  </a:ext>
                </a:extLst>
              </a:tr>
            </a:tbl>
          </a:graphicData>
        </a:graphic>
      </p:graphicFrame>
      <p:sp>
        <p:nvSpPr>
          <p:cNvPr id="9" name="Rectangle 1">
            <a:extLst>
              <a:ext uri="{FF2B5EF4-FFF2-40B4-BE49-F238E27FC236}">
                <a16:creationId xmlns:a16="http://schemas.microsoft.com/office/drawing/2014/main" id="{E3939B19-6999-3DD5-B220-B583A6D0A683}"/>
              </a:ext>
            </a:extLst>
          </p:cNvPr>
          <p:cNvSpPr>
            <a:spLocks noChangeArrowheads="1"/>
          </p:cNvSpPr>
          <p:nvPr/>
        </p:nvSpPr>
        <p:spPr bwMode="auto">
          <a:xfrm>
            <a:off x="2828522" y="824477"/>
            <a:ext cx="90622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3.3 Pengujian akurasi sensor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A13E002C-DAC3-13AB-8F98-1315B60BEDF0}"/>
              </a:ext>
            </a:extLst>
          </p:cNvPr>
          <p:cNvGraphicFramePr>
            <a:graphicFrameLocks noGrp="1"/>
          </p:cNvGraphicFramePr>
          <p:nvPr/>
        </p:nvGraphicFramePr>
        <p:xfrm>
          <a:off x="2828522" y="3938372"/>
          <a:ext cx="6906444" cy="1783336"/>
        </p:xfrm>
        <a:graphic>
          <a:graphicData uri="http://schemas.openxmlformats.org/drawingml/2006/table">
            <a:tbl>
              <a:tblPr firstRow="1" firstCol="1" bandRow="1"/>
              <a:tblGrid>
                <a:gridCol w="620199">
                  <a:extLst>
                    <a:ext uri="{9D8B030D-6E8A-4147-A177-3AD203B41FA5}">
                      <a16:colId xmlns:a16="http://schemas.microsoft.com/office/drawing/2014/main" val="3256066722"/>
                    </a:ext>
                  </a:extLst>
                </a:gridCol>
                <a:gridCol w="863305">
                  <a:extLst>
                    <a:ext uri="{9D8B030D-6E8A-4147-A177-3AD203B41FA5}">
                      <a16:colId xmlns:a16="http://schemas.microsoft.com/office/drawing/2014/main" val="2009415307"/>
                    </a:ext>
                  </a:extLst>
                </a:gridCol>
                <a:gridCol w="1232109">
                  <a:extLst>
                    <a:ext uri="{9D8B030D-6E8A-4147-A177-3AD203B41FA5}">
                      <a16:colId xmlns:a16="http://schemas.microsoft.com/office/drawing/2014/main" val="2921745792"/>
                    </a:ext>
                  </a:extLst>
                </a:gridCol>
                <a:gridCol w="2810923">
                  <a:extLst>
                    <a:ext uri="{9D8B030D-6E8A-4147-A177-3AD203B41FA5}">
                      <a16:colId xmlns:a16="http://schemas.microsoft.com/office/drawing/2014/main" val="3041920710"/>
                    </a:ext>
                  </a:extLst>
                </a:gridCol>
                <a:gridCol w="1379908">
                  <a:extLst>
                    <a:ext uri="{9D8B030D-6E8A-4147-A177-3AD203B41FA5}">
                      <a16:colId xmlns:a16="http://schemas.microsoft.com/office/drawing/2014/main" val="348241760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r>
                        <a:rPr lang="en-ID" sz="1400">
                          <a:effectLst/>
                          <a:latin typeface="Calibri" panose="020F0502020204030204" pitchFamily="34" charset="0"/>
                          <a:ea typeface="Calibri" panose="020F0502020204030204" pitchFamily="34" charset="0"/>
                          <a:cs typeface="Times New Roman" panose="02020603050405020304" pitchFamily="18" charset="0"/>
                        </a:rPr>
                        <a:t>°C</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cahaya (lux)</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887091"/>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98785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890090"/>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184941"/>
                  </a:ext>
                </a:extLst>
              </a:tr>
            </a:tbl>
          </a:graphicData>
        </a:graphic>
      </p:graphicFrame>
      <p:sp>
        <p:nvSpPr>
          <p:cNvPr id="11" name="Rectangle 2">
            <a:extLst>
              <a:ext uri="{FF2B5EF4-FFF2-40B4-BE49-F238E27FC236}">
                <a16:creationId xmlns:a16="http://schemas.microsoft.com/office/drawing/2014/main" id="{C1BA6510-E70A-625E-84B7-123851630F5C}"/>
              </a:ext>
            </a:extLst>
          </p:cNvPr>
          <p:cNvSpPr>
            <a:spLocks noChangeArrowheads="1"/>
          </p:cNvSpPr>
          <p:nvPr/>
        </p:nvSpPr>
        <p:spPr bwMode="auto">
          <a:xfrm>
            <a:off x="2828522" y="3429000"/>
            <a:ext cx="7863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3.4 Pengujian hubungan antara suhu dan intensitas cahaya dengan pola reproduksi lalat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9230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3" name="Table 2">
            <a:extLst>
              <a:ext uri="{FF2B5EF4-FFF2-40B4-BE49-F238E27FC236}">
                <a16:creationId xmlns:a16="http://schemas.microsoft.com/office/drawing/2014/main" id="{D457DEFA-D68C-2F14-A582-05D23FBEFC85}"/>
              </a:ext>
            </a:extLst>
          </p:cNvPr>
          <p:cNvGraphicFramePr>
            <a:graphicFrameLocks noGrp="1"/>
          </p:cNvGraphicFramePr>
          <p:nvPr>
            <p:extLst>
              <p:ext uri="{D42A27DB-BD31-4B8C-83A1-F6EECF244321}">
                <p14:modId xmlns:p14="http://schemas.microsoft.com/office/powerpoint/2010/main" val="4018830945"/>
              </p:ext>
            </p:extLst>
          </p:nvPr>
        </p:nvGraphicFramePr>
        <p:xfrm>
          <a:off x="5152103" y="945830"/>
          <a:ext cx="6858132" cy="5002685"/>
        </p:xfrm>
        <a:graphic>
          <a:graphicData uri="http://schemas.openxmlformats.org/drawingml/2006/table">
            <a:tbl>
              <a:tblPr firstRow="1" firstCol="1" bandRow="1"/>
              <a:tblGrid>
                <a:gridCol w="373082">
                  <a:extLst>
                    <a:ext uri="{9D8B030D-6E8A-4147-A177-3AD203B41FA5}">
                      <a16:colId xmlns:a16="http://schemas.microsoft.com/office/drawing/2014/main" val="1444895303"/>
                    </a:ext>
                  </a:extLst>
                </a:gridCol>
                <a:gridCol w="3058728">
                  <a:extLst>
                    <a:ext uri="{9D8B030D-6E8A-4147-A177-3AD203B41FA5}">
                      <a16:colId xmlns:a16="http://schemas.microsoft.com/office/drawing/2014/main" val="393298069"/>
                    </a:ext>
                  </a:extLst>
                </a:gridCol>
                <a:gridCol w="733819">
                  <a:extLst>
                    <a:ext uri="{9D8B030D-6E8A-4147-A177-3AD203B41FA5}">
                      <a16:colId xmlns:a16="http://schemas.microsoft.com/office/drawing/2014/main" val="1604750363"/>
                    </a:ext>
                  </a:extLst>
                </a:gridCol>
                <a:gridCol w="732448">
                  <a:extLst>
                    <a:ext uri="{9D8B030D-6E8A-4147-A177-3AD203B41FA5}">
                      <a16:colId xmlns:a16="http://schemas.microsoft.com/office/drawing/2014/main" val="3951554135"/>
                    </a:ext>
                  </a:extLst>
                </a:gridCol>
                <a:gridCol w="1960055">
                  <a:extLst>
                    <a:ext uri="{9D8B030D-6E8A-4147-A177-3AD203B41FA5}">
                      <a16:colId xmlns:a16="http://schemas.microsoft.com/office/drawing/2014/main" val="1660598278"/>
                    </a:ext>
                  </a:extLst>
                </a:gridCol>
              </a:tblGrid>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No</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Jenis</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Tidak</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Berhasil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Berhasil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1202671"/>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On, Off WaterPump (manual)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3448820"/>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On, Off FertilizerLed (manual)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258742"/>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3.</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Menyetel TimeInput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4310612"/>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4.</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True. (lux, temp), True.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348189"/>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5.</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True. (lux, temp), False.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On,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1582808"/>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6.</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False. (lux, temp), True.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4305147"/>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7.</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False. (lux, temp), False.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923643"/>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8.</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Print nilai sensor dalam telegram</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585661"/>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30415"/>
                  </a:ext>
                </a:extLst>
              </a:tr>
            </a:tbl>
          </a:graphicData>
        </a:graphic>
      </p:graphicFrame>
      <p:sp>
        <p:nvSpPr>
          <p:cNvPr id="12" name="Rectangle 1">
            <a:extLst>
              <a:ext uri="{FF2B5EF4-FFF2-40B4-BE49-F238E27FC236}">
                <a16:creationId xmlns:a16="http://schemas.microsoft.com/office/drawing/2014/main" id="{BDBBD570-A9E5-3146-30F2-76C4D245775F}"/>
              </a:ext>
            </a:extLst>
          </p:cNvPr>
          <p:cNvSpPr>
            <a:spLocks noChangeArrowheads="1"/>
          </p:cNvSpPr>
          <p:nvPr/>
        </p:nvSpPr>
        <p:spPr bwMode="auto">
          <a:xfrm>
            <a:off x="5063855" y="415740"/>
            <a:ext cx="69463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3.5 Pengujian perintah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command message</a:t>
            </a: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pada Telegram Bot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3C07DF16-6071-C2ED-5F4C-951FF485EC4F}"/>
              </a:ext>
            </a:extLst>
          </p:cNvPr>
          <p:cNvPicPr>
            <a:picLocks noChangeAspect="1"/>
          </p:cNvPicPr>
          <p:nvPr/>
        </p:nvPicPr>
        <p:blipFill>
          <a:blip r:embed="rId4"/>
          <a:stretch>
            <a:fillRect/>
          </a:stretch>
        </p:blipFill>
        <p:spPr>
          <a:xfrm>
            <a:off x="417738" y="945830"/>
            <a:ext cx="4458356" cy="4744829"/>
          </a:xfrm>
          <a:prstGeom prst="rect">
            <a:avLst/>
          </a:prstGeom>
        </p:spPr>
      </p:pic>
      <p:sp>
        <p:nvSpPr>
          <p:cNvPr id="14" name="TextBox 13">
            <a:extLst>
              <a:ext uri="{FF2B5EF4-FFF2-40B4-BE49-F238E27FC236}">
                <a16:creationId xmlns:a16="http://schemas.microsoft.com/office/drawing/2014/main" id="{72FF1029-23AD-21E9-39F5-19E06234A153}"/>
              </a:ext>
            </a:extLst>
          </p:cNvPr>
          <p:cNvSpPr txBox="1"/>
          <p:nvPr/>
        </p:nvSpPr>
        <p:spPr>
          <a:xfrm>
            <a:off x="-403542" y="568082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3.7 Flowchart 4 – Memilih mode otomatis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506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r>
              <a:rPr lang="en-US">
                <a:solidFill>
                  <a:schemeClr val="tx1"/>
                </a:solidFill>
              </a:rPr>
              <a:t>JADWAL KEGIATAN</a:t>
            </a:r>
            <a:endParaRPr lang="en-ID">
              <a:solidFill>
                <a:schemeClr val="tx1"/>
              </a:solidFill>
            </a:endParaRPr>
          </a:p>
        </p:txBody>
      </p:sp>
      <p:graphicFrame>
        <p:nvGraphicFramePr>
          <p:cNvPr id="14" name="Content Placeholder 13">
            <a:extLst>
              <a:ext uri="{FF2B5EF4-FFF2-40B4-BE49-F238E27FC236}">
                <a16:creationId xmlns:a16="http://schemas.microsoft.com/office/drawing/2014/main" id="{E7849295-DA86-2867-BC1E-53F3CE98E4FA}"/>
              </a:ext>
            </a:extLst>
          </p:cNvPr>
          <p:cNvGraphicFramePr>
            <a:graphicFrameLocks noGrp="1"/>
          </p:cNvGraphicFramePr>
          <p:nvPr>
            <p:ph idx="1"/>
            <p:extLst>
              <p:ext uri="{D42A27DB-BD31-4B8C-83A1-F6EECF244321}">
                <p14:modId xmlns:p14="http://schemas.microsoft.com/office/powerpoint/2010/main" val="872102445"/>
              </p:ext>
            </p:extLst>
          </p:nvPr>
        </p:nvGraphicFramePr>
        <p:xfrm>
          <a:off x="498014" y="1655124"/>
          <a:ext cx="11163042" cy="4214426"/>
        </p:xfrm>
        <a:graphic>
          <a:graphicData uri="http://schemas.openxmlformats.org/drawingml/2006/table">
            <a:tbl>
              <a:tblPr firstRow="1" firstCol="1" bandRow="1"/>
              <a:tblGrid>
                <a:gridCol w="5321370">
                  <a:extLst>
                    <a:ext uri="{9D8B030D-6E8A-4147-A177-3AD203B41FA5}">
                      <a16:colId xmlns:a16="http://schemas.microsoft.com/office/drawing/2014/main" val="1395674453"/>
                    </a:ext>
                  </a:extLst>
                </a:gridCol>
                <a:gridCol w="973612">
                  <a:extLst>
                    <a:ext uri="{9D8B030D-6E8A-4147-A177-3AD203B41FA5}">
                      <a16:colId xmlns:a16="http://schemas.microsoft.com/office/drawing/2014/main" val="2754987297"/>
                    </a:ext>
                  </a:extLst>
                </a:gridCol>
                <a:gridCol w="973612">
                  <a:extLst>
                    <a:ext uri="{9D8B030D-6E8A-4147-A177-3AD203B41FA5}">
                      <a16:colId xmlns:a16="http://schemas.microsoft.com/office/drawing/2014/main" val="902965944"/>
                    </a:ext>
                  </a:extLst>
                </a:gridCol>
                <a:gridCol w="973612">
                  <a:extLst>
                    <a:ext uri="{9D8B030D-6E8A-4147-A177-3AD203B41FA5}">
                      <a16:colId xmlns:a16="http://schemas.microsoft.com/office/drawing/2014/main" val="2123063115"/>
                    </a:ext>
                  </a:extLst>
                </a:gridCol>
                <a:gridCol w="973612">
                  <a:extLst>
                    <a:ext uri="{9D8B030D-6E8A-4147-A177-3AD203B41FA5}">
                      <a16:colId xmlns:a16="http://schemas.microsoft.com/office/drawing/2014/main" val="3240573243"/>
                    </a:ext>
                  </a:extLst>
                </a:gridCol>
                <a:gridCol w="973612">
                  <a:extLst>
                    <a:ext uri="{9D8B030D-6E8A-4147-A177-3AD203B41FA5}">
                      <a16:colId xmlns:a16="http://schemas.microsoft.com/office/drawing/2014/main" val="2716019200"/>
                    </a:ext>
                  </a:extLst>
                </a:gridCol>
                <a:gridCol w="973612">
                  <a:extLst>
                    <a:ext uri="{9D8B030D-6E8A-4147-A177-3AD203B41FA5}">
                      <a16:colId xmlns:a16="http://schemas.microsoft.com/office/drawing/2014/main" val="504200236"/>
                    </a:ext>
                  </a:extLst>
                </a:gridCol>
              </a:tblGrid>
              <a:tr h="616964">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Jenis Kegiatan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Jadwal Pelaksanaan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Tahun 2022 – 2023</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99407406"/>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Mencari ide dan judul Tugas Akhir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Sep</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Okt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Nov</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Des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Feb</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713795"/>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Mengajukan ide dan judul Tugas Akhir kepada Dosen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059849"/>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Melakukan Observasi dan Analisis Kebutuhan berupa survei lokasi ke tempat calon customer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820421"/>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Melakukan Studi Pustaka</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91498"/>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Merancang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flow </a:t>
                      </a:r>
                      <a:r>
                        <a:rPr lang="en-ID" sz="1400">
                          <a:effectLst/>
                          <a:latin typeface="Times New Roman" panose="02020603050405020304" pitchFamily="18" charset="0"/>
                          <a:ea typeface="Calibri" panose="020F0502020204030204" pitchFamily="34" charset="0"/>
                          <a:cs typeface="Times New Roman" panose="02020603050405020304" pitchFamily="18" charset="0"/>
                        </a:rPr>
                        <a:t>kerja Sistem dan menghitung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BOM</a:t>
                      </a: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Bill of Material</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1337737"/>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Membuat Proposal Tugas Akhir beserta Modul Presentasi Seminar Proposal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3800313"/>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Pembuatan Alat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139949"/>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Menguji Keandalan Sistem serta Pengambilan Data</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900452"/>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Penyusunan Laporan Tugas Akhir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extLst>
                  <a:ext uri="{0D108BD9-81ED-4DB2-BD59-A6C34878D82A}">
                    <a16:rowId xmlns:a16="http://schemas.microsoft.com/office/drawing/2014/main" val="3268897674"/>
                  </a:ext>
                </a:extLst>
              </a:tr>
            </a:tbl>
          </a:graphicData>
        </a:graphic>
      </p:graphicFrame>
      <p:sp>
        <p:nvSpPr>
          <p:cNvPr id="15" name="Rectangle 4">
            <a:extLst>
              <a:ext uri="{FF2B5EF4-FFF2-40B4-BE49-F238E27FC236}">
                <a16:creationId xmlns:a16="http://schemas.microsoft.com/office/drawing/2014/main" id="{94C9890D-861D-024E-B575-DD8DCB375339}"/>
              </a:ext>
            </a:extLst>
          </p:cNvPr>
          <p:cNvSpPr>
            <a:spLocks noChangeArrowheads="1"/>
          </p:cNvSpPr>
          <p:nvPr/>
        </p:nvSpPr>
        <p:spPr bwMode="auto">
          <a:xfrm>
            <a:off x="498014" y="1120400"/>
            <a:ext cx="32769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4.1 Jadwal kegiatan tugas akhir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pSp>
        <p:nvGrpSpPr>
          <p:cNvPr id="19" name="Group 18">
            <a:extLst>
              <a:ext uri="{FF2B5EF4-FFF2-40B4-BE49-F238E27FC236}">
                <a16:creationId xmlns:a16="http://schemas.microsoft.com/office/drawing/2014/main" id="{E2C21B85-32D3-04BA-4543-B94A21E05A93}"/>
              </a:ext>
            </a:extLst>
          </p:cNvPr>
          <p:cNvGrpSpPr/>
          <p:nvPr/>
        </p:nvGrpSpPr>
        <p:grpSpPr>
          <a:xfrm>
            <a:off x="84580" y="5878899"/>
            <a:ext cx="1866684" cy="891822"/>
            <a:chOff x="8888363" y="1857505"/>
            <a:chExt cx="1866684" cy="891822"/>
          </a:xfrm>
        </p:grpSpPr>
        <p:pic>
          <p:nvPicPr>
            <p:cNvPr id="20" name="Picture 19">
              <a:extLst>
                <a:ext uri="{FF2B5EF4-FFF2-40B4-BE49-F238E27FC236}">
                  <a16:creationId xmlns:a16="http://schemas.microsoft.com/office/drawing/2014/main" id="{D6AFE853-4B5A-1F6D-AD73-5657EBD58E13}"/>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21" name="Picture 20">
              <a:extLst>
                <a:ext uri="{FF2B5EF4-FFF2-40B4-BE49-F238E27FC236}">
                  <a16:creationId xmlns:a16="http://schemas.microsoft.com/office/drawing/2014/main" id="{89716006-5550-4DB1-2F6E-BE5099BD7BC4}"/>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36301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4DA72209-4A05-24B0-E981-103DDA29021D}"/>
              </a:ext>
            </a:extLst>
          </p:cNvPr>
          <p:cNvGraphicFramePr>
            <a:graphicFrameLocks noGrp="1"/>
          </p:cNvGraphicFramePr>
          <p:nvPr>
            <p:ph idx="1"/>
            <p:extLst>
              <p:ext uri="{D42A27DB-BD31-4B8C-83A1-F6EECF244321}">
                <p14:modId xmlns:p14="http://schemas.microsoft.com/office/powerpoint/2010/main" val="577931744"/>
              </p:ext>
            </p:extLst>
          </p:nvPr>
        </p:nvGraphicFramePr>
        <p:xfrm>
          <a:off x="1193289" y="2779268"/>
          <a:ext cx="9042093" cy="845250"/>
        </p:xfrm>
        <a:graphic>
          <a:graphicData uri="http://schemas.openxmlformats.org/drawingml/2006/table">
            <a:tbl>
              <a:tblPr firstRow="1" firstCol="1" bandRow="1"/>
              <a:tblGrid>
                <a:gridCol w="5373836">
                  <a:extLst>
                    <a:ext uri="{9D8B030D-6E8A-4147-A177-3AD203B41FA5}">
                      <a16:colId xmlns:a16="http://schemas.microsoft.com/office/drawing/2014/main" val="150456267"/>
                    </a:ext>
                  </a:extLst>
                </a:gridCol>
                <a:gridCol w="2162413">
                  <a:extLst>
                    <a:ext uri="{9D8B030D-6E8A-4147-A177-3AD203B41FA5}">
                      <a16:colId xmlns:a16="http://schemas.microsoft.com/office/drawing/2014/main" val="634912178"/>
                    </a:ext>
                  </a:extLst>
                </a:gridCol>
                <a:gridCol w="1505844">
                  <a:extLst>
                    <a:ext uri="{9D8B030D-6E8A-4147-A177-3AD203B41FA5}">
                      <a16:colId xmlns:a16="http://schemas.microsoft.com/office/drawing/2014/main" val="3026847363"/>
                    </a:ext>
                  </a:extLst>
                </a:gridCol>
              </a:tblGrid>
              <a:tr h="0">
                <a:tc>
                  <a:txBody>
                    <a:bodyPr/>
                    <a:lstStyle/>
                    <a:p>
                      <a:pPr marL="457200" algn="ctr">
                        <a:lnSpc>
                          <a:spcPct val="150000"/>
                        </a:lnSpc>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Hardware</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Pembelian tanpa ongkir</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spcAft>
                          <a:spcPts val="800"/>
                        </a:spcAft>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Jasa Ongkir</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5222764"/>
                  </a:ext>
                </a:extLst>
              </a:tr>
              <a:tr h="0">
                <a:tc>
                  <a:txBody>
                    <a:bodyPr/>
                    <a:lstStyle/>
                    <a:p>
                      <a:pPr marL="457200" algn="ctr">
                        <a:lnSpc>
                          <a:spcPct val="150000"/>
                        </a:lnSpc>
                        <a:tabLst>
                          <a:tab pos="1890395" algn="l"/>
                          <a:tab pos="1980565" algn="l"/>
                        </a:tabLst>
                      </a:pPr>
                      <a:r>
                        <a:rPr lang="en-ID" sz="14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Total</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2.392.500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spcAft>
                          <a:spcPts val="800"/>
                        </a:spcAft>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286.000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4178478"/>
                  </a:ext>
                </a:extLst>
              </a:tr>
              <a:tr h="0">
                <a:tc>
                  <a:txBody>
                    <a:bodyPr/>
                    <a:lstStyle/>
                    <a:p>
                      <a:pPr marL="457200" algn="ctr">
                        <a:lnSpc>
                          <a:spcPct val="150000"/>
                        </a:lnSpc>
                        <a:tabLst>
                          <a:tab pos="1890395" algn="l"/>
                          <a:tab pos="1980565" algn="l"/>
                        </a:tabLst>
                      </a:pPr>
                      <a:r>
                        <a:rPr lang="en-ID" sz="14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Total Keseluruhan</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457200" algn="ctr">
                        <a:lnSpc>
                          <a:spcPct val="150000"/>
                        </a:lnSpc>
                        <a:spcAft>
                          <a:spcPts val="800"/>
                        </a:spcAft>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2.678.500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D"/>
                    </a:p>
                  </a:txBody>
                  <a:tcPr/>
                </a:tc>
                <a:extLst>
                  <a:ext uri="{0D108BD9-81ED-4DB2-BD59-A6C34878D82A}">
                    <a16:rowId xmlns:a16="http://schemas.microsoft.com/office/drawing/2014/main" val="1818559756"/>
                  </a:ext>
                </a:extLst>
              </a:tr>
            </a:tbl>
          </a:graphicData>
        </a:graphic>
      </p:graphicFrame>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RANCANGAN ANGGARAN BIAYA</a:t>
            </a:r>
            <a:endParaRPr lang="en-ID">
              <a:solidFill>
                <a:schemeClr val="tx1"/>
              </a:solidFill>
            </a:endParaRPr>
          </a:p>
        </p:txBody>
      </p:sp>
      <p:sp>
        <p:nvSpPr>
          <p:cNvPr id="5" name="TextBox 4">
            <a:extLst>
              <a:ext uri="{FF2B5EF4-FFF2-40B4-BE49-F238E27FC236}">
                <a16:creationId xmlns:a16="http://schemas.microsoft.com/office/drawing/2014/main" id="{1F44C41A-B834-F49D-1D2F-A0C4224E1765}"/>
              </a:ext>
            </a:extLst>
          </p:cNvPr>
          <p:cNvSpPr txBox="1"/>
          <p:nvPr/>
        </p:nvSpPr>
        <p:spPr>
          <a:xfrm>
            <a:off x="1163890" y="2182121"/>
            <a:ext cx="9071492" cy="422167"/>
          </a:xfrm>
          <a:prstGeom prst="rect">
            <a:avLst/>
          </a:prstGeom>
          <a:noFill/>
        </p:spPr>
        <p:txBody>
          <a:bodyPr wrap="square">
            <a:spAutoFit/>
          </a:bodyPr>
          <a:lstStyle/>
          <a:p>
            <a:pPr algn="just">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Tabel 4.2 </a:t>
            </a:r>
            <a:r>
              <a:rPr lang="en-ID" sz="1600" i="1">
                <a:effectLst/>
                <a:latin typeface="Times New Roman" panose="02020603050405020304" pitchFamily="18" charset="0"/>
                <a:ea typeface="Calibri" panose="020F0502020204030204" pitchFamily="34" charset="0"/>
                <a:cs typeface="Times New Roman" panose="02020603050405020304" pitchFamily="18" charset="0"/>
              </a:rPr>
              <a:t>Bill of Material</a:t>
            </a:r>
            <a:r>
              <a:rPr lang="en-ID" sz="1600">
                <a:effectLst/>
                <a:latin typeface="Times New Roman" panose="02020603050405020304" pitchFamily="18" charset="0"/>
                <a:ea typeface="Calibri" panose="020F0502020204030204" pitchFamily="34" charset="0"/>
                <a:cs typeface="Times New Roman" panose="02020603050405020304" pitchFamily="18" charset="0"/>
              </a:rPr>
              <a:t> (</a:t>
            </a:r>
            <a:r>
              <a:rPr lang="en-ID" sz="1600" i="1">
                <a:effectLst/>
                <a:latin typeface="Times New Roman" panose="02020603050405020304" pitchFamily="18" charset="0"/>
                <a:ea typeface="Calibri" panose="020F0502020204030204" pitchFamily="34" charset="0"/>
                <a:cs typeface="Times New Roman" panose="02020603050405020304" pitchFamily="18" charset="0"/>
              </a:rPr>
              <a:t>BOM</a:t>
            </a:r>
            <a:r>
              <a:rPr lang="en-ID" sz="1600">
                <a:effectLst/>
                <a:latin typeface="Times New Roman" panose="02020603050405020304" pitchFamily="18" charset="0"/>
                <a:ea typeface="Calibri" panose="020F0502020204030204" pitchFamily="34" charset="0"/>
                <a:cs typeface="Times New Roman" panose="02020603050405020304" pitchFamily="18" charset="0"/>
              </a:rPr>
              <a:t>) atau anggaran pembelanjaan. (terdapat pada halaman 31)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099629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1017922" y="781686"/>
            <a:ext cx="9291215" cy="1049235"/>
          </a:xfrm>
          <a:ln>
            <a:noFill/>
          </a:ln>
          <a:effectLst>
            <a:outerShdw blurRad="50800" dist="38100" algn="l" rotWithShape="0">
              <a:prstClr val="black">
                <a:alpha val="40000"/>
              </a:prstClr>
            </a:outerShdw>
          </a:effectLst>
        </p:spPr>
        <p:txBody>
          <a:bodyPr/>
          <a:lstStyle/>
          <a:p>
            <a:r>
              <a:rPr lang="en-US" b="1">
                <a:solidFill>
                  <a:schemeClr val="tx1"/>
                </a:solidFill>
                <a:highlight>
                  <a:srgbClr val="9102FF"/>
                </a:highlight>
              </a:rPr>
              <a:t>TERIMA KASIH</a:t>
            </a:r>
            <a:endParaRPr lang="en-ID" b="1">
              <a:solidFill>
                <a:schemeClr val="tx1"/>
              </a:solidFill>
              <a:highlight>
                <a:srgbClr val="9102FF"/>
              </a:highlight>
            </a:endParaRPr>
          </a:p>
        </p:txBody>
      </p:sp>
      <p:pic>
        <p:nvPicPr>
          <p:cNvPr id="14" name="Picture 13">
            <a:extLst>
              <a:ext uri="{FF2B5EF4-FFF2-40B4-BE49-F238E27FC236}">
                <a16:creationId xmlns:a16="http://schemas.microsoft.com/office/drawing/2014/main" id="{B6DFF240-C0B1-21D9-FD20-45A1720E1154}"/>
              </a:ext>
            </a:extLst>
          </p:cNvPr>
          <p:cNvPicPr>
            <a:picLocks noChangeAspect="1"/>
          </p:cNvPicPr>
          <p:nvPr/>
        </p:nvPicPr>
        <p:blipFill>
          <a:blip r:embed="rId2"/>
          <a:stretch>
            <a:fillRect/>
          </a:stretch>
        </p:blipFill>
        <p:spPr>
          <a:xfrm>
            <a:off x="4017082" y="1782553"/>
            <a:ext cx="3292894" cy="3292894"/>
          </a:xfrm>
          <a:prstGeom prst="flowChartConnector">
            <a:avLst/>
          </a:prstGeom>
        </p:spPr>
      </p:pic>
      <p:grpSp>
        <p:nvGrpSpPr>
          <p:cNvPr id="18" name="Group 17">
            <a:extLst>
              <a:ext uri="{FF2B5EF4-FFF2-40B4-BE49-F238E27FC236}">
                <a16:creationId xmlns:a16="http://schemas.microsoft.com/office/drawing/2014/main" id="{3EA47CB3-C1BD-16C1-9AA5-06CD4C7742D3}"/>
              </a:ext>
            </a:extLst>
          </p:cNvPr>
          <p:cNvGrpSpPr/>
          <p:nvPr/>
        </p:nvGrpSpPr>
        <p:grpSpPr>
          <a:xfrm>
            <a:off x="84580" y="5878899"/>
            <a:ext cx="1866684" cy="891822"/>
            <a:chOff x="8888363" y="1857505"/>
            <a:chExt cx="1866684" cy="891822"/>
          </a:xfrm>
        </p:grpSpPr>
        <p:pic>
          <p:nvPicPr>
            <p:cNvPr id="15" name="Picture 14">
              <a:extLst>
                <a:ext uri="{FF2B5EF4-FFF2-40B4-BE49-F238E27FC236}">
                  <a16:creationId xmlns:a16="http://schemas.microsoft.com/office/drawing/2014/main" id="{F353E970-911D-F8DD-53DF-BD9E444FB742}"/>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17" name="Picture 16">
              <a:extLst>
                <a:ext uri="{FF2B5EF4-FFF2-40B4-BE49-F238E27FC236}">
                  <a16:creationId xmlns:a16="http://schemas.microsoft.com/office/drawing/2014/main" id="{A85A9D70-99B1-9950-0C28-841E1863ACFA}"/>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287844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6A6FAE-7025-944F-C8C3-97FE932ADBF1}"/>
              </a:ext>
            </a:extLst>
          </p:cNvPr>
          <p:cNvPicPr>
            <a:picLocks noChangeAspect="1"/>
          </p:cNvPicPr>
          <p:nvPr/>
        </p:nvPicPr>
        <p:blipFill>
          <a:blip r:embed="rId2"/>
          <a:stretch>
            <a:fillRect/>
          </a:stretch>
        </p:blipFill>
        <p:spPr>
          <a:xfrm>
            <a:off x="84580" y="924231"/>
            <a:ext cx="3041809" cy="5191434"/>
          </a:xfrm>
          <a:prstGeom prst="rect">
            <a:avLst/>
          </a:prstGeom>
        </p:spPr>
      </p:pic>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MITRA PETERNAK LALAT BSF</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1" name="Picture 10">
            <a:extLst>
              <a:ext uri="{FF2B5EF4-FFF2-40B4-BE49-F238E27FC236}">
                <a16:creationId xmlns:a16="http://schemas.microsoft.com/office/drawing/2014/main" id="{63F33B19-A4A9-1C32-2D3A-63F32A053C2A}"/>
              </a:ext>
            </a:extLst>
          </p:cNvPr>
          <p:cNvPicPr>
            <a:picLocks noChangeAspect="1"/>
          </p:cNvPicPr>
          <p:nvPr/>
        </p:nvPicPr>
        <p:blipFill>
          <a:blip r:embed="rId5">
            <a:alphaModFix amt="96000"/>
          </a:blip>
          <a:stretch>
            <a:fillRect/>
          </a:stretch>
        </p:blipFill>
        <p:spPr>
          <a:xfrm>
            <a:off x="8010985" y="4313034"/>
            <a:ext cx="4181015" cy="2544966"/>
          </a:xfrm>
          <a:prstGeom prst="rect">
            <a:avLst/>
          </a:prstGeom>
        </p:spPr>
      </p:pic>
      <p:pic>
        <p:nvPicPr>
          <p:cNvPr id="15" name="Picture 14">
            <a:extLst>
              <a:ext uri="{FF2B5EF4-FFF2-40B4-BE49-F238E27FC236}">
                <a16:creationId xmlns:a16="http://schemas.microsoft.com/office/drawing/2014/main" id="{8A3CEF57-1163-2F6E-BF1C-D9808C745822}"/>
              </a:ext>
            </a:extLst>
          </p:cNvPr>
          <p:cNvPicPr>
            <a:picLocks noChangeAspect="1"/>
          </p:cNvPicPr>
          <p:nvPr/>
        </p:nvPicPr>
        <p:blipFill>
          <a:blip r:embed="rId6"/>
          <a:stretch>
            <a:fillRect/>
          </a:stretch>
        </p:blipFill>
        <p:spPr>
          <a:xfrm>
            <a:off x="3195484" y="653844"/>
            <a:ext cx="6425161" cy="4815532"/>
          </a:xfrm>
          <a:prstGeom prst="rect">
            <a:avLst/>
          </a:prstGeom>
        </p:spPr>
      </p:pic>
    </p:spTree>
    <p:extLst>
      <p:ext uri="{BB962C8B-B14F-4D97-AF65-F5344CB8AC3E}">
        <p14:creationId xmlns:p14="http://schemas.microsoft.com/office/powerpoint/2010/main" val="3271194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4" name="Content Placeholder 3">
            <a:extLst>
              <a:ext uri="{FF2B5EF4-FFF2-40B4-BE49-F238E27FC236}">
                <a16:creationId xmlns:a16="http://schemas.microsoft.com/office/drawing/2014/main" id="{91415B39-2B7E-E53E-79C1-CB11896C72A5}"/>
              </a:ext>
            </a:extLst>
          </p:cNvPr>
          <p:cNvSpPr>
            <a:spLocks noGrp="1"/>
          </p:cNvSpPr>
          <p:nvPr>
            <p:ph idx="1"/>
          </p:nvPr>
        </p:nvSpPr>
        <p:spPr>
          <a:xfrm>
            <a:off x="5506065" y="226142"/>
            <a:ext cx="6514923" cy="3450613"/>
          </a:xfrm>
        </p:spPr>
        <p:txBody>
          <a:bodyPr>
            <a:normAutofit/>
          </a:bodyPr>
          <a:lstStyle/>
          <a:p>
            <a:pPr algn="just">
              <a:buClr>
                <a:schemeClr val="tx1"/>
              </a:buClr>
            </a:pPr>
            <a:r>
              <a:rPr lang="en-ID" sz="1800" i="1">
                <a:effectLst/>
                <a:latin typeface="Times New Roman" panose="02020603050405020304" pitchFamily="18" charset="0"/>
                <a:ea typeface="Calibri" panose="020F0502020204030204" pitchFamily="34" charset="0"/>
              </a:rPr>
              <a:t>Black Soldier Fly</a:t>
            </a:r>
            <a:r>
              <a:rPr lang="en-ID" sz="1800">
                <a:effectLst/>
                <a:latin typeface="Times New Roman" panose="02020603050405020304" pitchFamily="18" charset="0"/>
                <a:ea typeface="Calibri" panose="020F0502020204030204" pitchFamily="34" charset="0"/>
              </a:rPr>
              <a:t> (</a:t>
            </a:r>
            <a:r>
              <a:rPr lang="en-ID" sz="1800" i="1">
                <a:effectLst/>
                <a:latin typeface="Times New Roman" panose="02020603050405020304" pitchFamily="18" charset="0"/>
                <a:ea typeface="Calibri" panose="020F0502020204030204" pitchFamily="34" charset="0"/>
              </a:rPr>
              <a:t>BSF</a:t>
            </a:r>
            <a:r>
              <a:rPr lang="en-ID" sz="1800">
                <a:effectLst/>
                <a:latin typeface="Times New Roman" panose="02020603050405020304" pitchFamily="18" charset="0"/>
                <a:ea typeface="Calibri" panose="020F0502020204030204" pitchFamily="34" charset="0"/>
              </a:rPr>
              <a:t>), lalat tentara hitam (</a:t>
            </a:r>
            <a:r>
              <a:rPr lang="en-ID" sz="1800" i="1">
                <a:effectLst/>
                <a:latin typeface="Times New Roman" panose="02020603050405020304" pitchFamily="18" charset="0"/>
                <a:ea typeface="Calibri" panose="020F0502020204030204" pitchFamily="34" charset="0"/>
              </a:rPr>
              <a:t>Hermetia illucens</a:t>
            </a:r>
            <a:r>
              <a:rPr lang="en-ID" sz="1800">
                <a:effectLst/>
                <a:latin typeface="Times New Roman" panose="02020603050405020304" pitchFamily="18" charset="0"/>
                <a:ea typeface="Calibri" panose="020F0502020204030204" pitchFamily="34" charset="0"/>
              </a:rPr>
              <a:t>, Diptera: </a:t>
            </a:r>
            <a:r>
              <a:rPr lang="en-ID" sz="1800" i="1">
                <a:effectLst/>
                <a:latin typeface="Times New Roman" panose="02020603050405020304" pitchFamily="18" charset="0"/>
                <a:ea typeface="Calibri" panose="020F0502020204030204" pitchFamily="34" charset="0"/>
              </a:rPr>
              <a:t>Stratiomyidae</a:t>
            </a:r>
            <a:r>
              <a:rPr lang="en-ID" sz="1800">
                <a:effectLst/>
                <a:latin typeface="Times New Roman" panose="02020603050405020304" pitchFamily="18" charset="0"/>
                <a:ea typeface="Calibri" panose="020F0502020204030204" pitchFamily="34" charset="0"/>
              </a:rPr>
              <a:t>) adalah salah satu insekta yang mulai banyak dipelajari karakteristiknya dan kandungan nutriennya. Lalat ini berasal dari Amerika dan selanjutnya tersebar ke wilayah subtropis dan tropis di dunia (Čičková et al. 2015). Kondisi iklim tropis Indonesia sangat ideal untuk budidaya BSF. Ditinjau dari segi budidaya, BSF sangat mudah untuk dikembangkan dalam skala produksi massal dan tidak memerlukan peralatan yang khusus (Li et al. 2011)..</a:t>
            </a:r>
            <a:endParaRPr lang="en-ID" sz="1800"/>
          </a:p>
        </p:txBody>
      </p:sp>
      <p:pic>
        <p:nvPicPr>
          <p:cNvPr id="10" name="Picture 9">
            <a:extLst>
              <a:ext uri="{FF2B5EF4-FFF2-40B4-BE49-F238E27FC236}">
                <a16:creationId xmlns:a16="http://schemas.microsoft.com/office/drawing/2014/main" id="{3B57F857-DD78-CB62-32A5-D345393C233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30303" y="3676755"/>
            <a:ext cx="2890685" cy="1928239"/>
          </a:xfrm>
          <a:prstGeom prst="rect">
            <a:avLst/>
          </a:prstGeom>
          <a:noFill/>
          <a:ln>
            <a:noFill/>
          </a:ln>
        </p:spPr>
      </p:pic>
      <p:sp>
        <p:nvSpPr>
          <p:cNvPr id="12" name="TextBox 11">
            <a:extLst>
              <a:ext uri="{FF2B5EF4-FFF2-40B4-BE49-F238E27FC236}">
                <a16:creationId xmlns:a16="http://schemas.microsoft.com/office/drawing/2014/main" id="{A7BDC24F-2526-DE62-9458-59C524A0D9B6}"/>
              </a:ext>
            </a:extLst>
          </p:cNvPr>
          <p:cNvSpPr txBox="1"/>
          <p:nvPr/>
        </p:nvSpPr>
        <p:spPr>
          <a:xfrm>
            <a:off x="-13742" y="1119810"/>
            <a:ext cx="5519807" cy="4618380"/>
          </a:xfrm>
          <a:prstGeom prst="rect">
            <a:avLst/>
          </a:prstGeom>
          <a:noFill/>
        </p:spPr>
        <p:txBody>
          <a:bodyPr wrap="square">
            <a:spAutoFit/>
          </a:bodyPr>
          <a:lstStyle/>
          <a:p>
            <a:pPr marL="400050" indent="-171450" algn="just">
              <a:lnSpc>
                <a:spcPct val="150000"/>
              </a:lnSpc>
              <a:spcAft>
                <a:spcPts val="800"/>
              </a:spcAft>
              <a:buFont typeface="Arial" panose="020B0604020202020204" pitchFamily="34" charset="0"/>
              <a:buChar char="•"/>
              <a:tabLst>
                <a:tab pos="1890395" algn="l"/>
                <a:tab pos="1980565" algn="l"/>
              </a:tabLst>
            </a:pPr>
            <a:r>
              <a:rPr lang="en-ID">
                <a:effectLst/>
                <a:latin typeface="Times New Roman" panose="02020603050405020304" pitchFamily="18" charset="0"/>
                <a:ea typeface="Calibri" panose="020F0502020204030204" pitchFamily="34" charset="0"/>
                <a:cs typeface="Times New Roman" panose="02020603050405020304" pitchFamily="18" charset="0"/>
              </a:rPr>
              <a:t>Menurut Tomberlin et al. (2002) bahwa siklus hidup BSF dari telur hingga menjadi lalat dewasa berlangsung sekitar 40-43 hari, tergantung dari kondisi lingkungan dan media pakan yang diberikan (Gambar 2.2). Lalat betina akan meletakkan telurnya di dekat sumber pakan, antara lain pada bongkahan kotoran unggas atau ternak, tumpukan limbah bungkil inti sawit (BIS) dan limbah organik lainnya. Lalat betina tidak akan meletakkan telur di atas sumber pakan secara langsung dan tidak akan mudah terusik apabila sedang bertelur.</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CB7E3533-DC43-01B3-BDF8-BE25BBE75FBD}"/>
              </a:ext>
            </a:extLst>
          </p:cNvPr>
          <p:cNvPicPr>
            <a:picLocks noChangeAspect="1"/>
          </p:cNvPicPr>
          <p:nvPr/>
        </p:nvPicPr>
        <p:blipFill>
          <a:blip r:embed="rId5"/>
          <a:stretch>
            <a:fillRect/>
          </a:stretch>
        </p:blipFill>
        <p:spPr>
          <a:xfrm>
            <a:off x="5931344" y="3597124"/>
            <a:ext cx="2773680" cy="2007870"/>
          </a:xfrm>
          <a:prstGeom prst="rect">
            <a:avLst/>
          </a:prstGeom>
        </p:spPr>
      </p:pic>
    </p:spTree>
    <p:extLst>
      <p:ext uri="{BB962C8B-B14F-4D97-AF65-F5344CB8AC3E}">
        <p14:creationId xmlns:p14="http://schemas.microsoft.com/office/powerpoint/2010/main" val="4050084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11" name="TextBox 10">
            <a:extLst>
              <a:ext uri="{FF2B5EF4-FFF2-40B4-BE49-F238E27FC236}">
                <a16:creationId xmlns:a16="http://schemas.microsoft.com/office/drawing/2014/main" id="{6DA62DB2-DE0E-62B5-5DE9-28F114B906B0}"/>
              </a:ext>
            </a:extLst>
          </p:cNvPr>
          <p:cNvSpPr txBox="1"/>
          <p:nvPr/>
        </p:nvSpPr>
        <p:spPr>
          <a:xfrm>
            <a:off x="6087393" y="223653"/>
            <a:ext cx="6100916" cy="1754326"/>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Seekor lalat betina BSF normal mampu memproduksi telur berkisar 185-1235 telur (Rachmawati et al. 2010). Literatur lain menyebutkan bahwa seekor betina memerlukan waktu 20-30 menit untuk bertelur dengan jumlah produksi telur antara 546-1.505 butir dalam bentuk massa telur (Tomberlin &amp; Sheppard 2002). </a:t>
            </a:r>
            <a:endParaRPr lang="en-ID"/>
          </a:p>
        </p:txBody>
      </p:sp>
      <p:pic>
        <p:nvPicPr>
          <p:cNvPr id="15" name="Picture 14">
            <a:extLst>
              <a:ext uri="{FF2B5EF4-FFF2-40B4-BE49-F238E27FC236}">
                <a16:creationId xmlns:a16="http://schemas.microsoft.com/office/drawing/2014/main" id="{CFF1B07B-F432-4C5D-84FA-542E7EB6B1B0}"/>
              </a:ext>
            </a:extLst>
          </p:cNvPr>
          <p:cNvPicPr>
            <a:picLocks noChangeAspect="1"/>
          </p:cNvPicPr>
          <p:nvPr/>
        </p:nvPicPr>
        <p:blipFill>
          <a:blip r:embed="rId4"/>
          <a:stretch>
            <a:fillRect/>
          </a:stretch>
        </p:blipFill>
        <p:spPr>
          <a:xfrm>
            <a:off x="6560727" y="1977979"/>
            <a:ext cx="4733925" cy="2514600"/>
          </a:xfrm>
          <a:prstGeom prst="rect">
            <a:avLst/>
          </a:prstGeom>
        </p:spPr>
      </p:pic>
      <p:sp>
        <p:nvSpPr>
          <p:cNvPr id="17" name="TextBox 16">
            <a:extLst>
              <a:ext uri="{FF2B5EF4-FFF2-40B4-BE49-F238E27FC236}">
                <a16:creationId xmlns:a16="http://schemas.microsoft.com/office/drawing/2014/main" id="{3EDD04FF-980D-AF79-0F4C-CCB53D7BF094}"/>
              </a:ext>
            </a:extLst>
          </p:cNvPr>
          <p:cNvSpPr txBox="1"/>
          <p:nvPr/>
        </p:nvSpPr>
        <p:spPr>
          <a:xfrm>
            <a:off x="223144" y="1203954"/>
            <a:ext cx="6100916" cy="2031325"/>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Suhu merupakan salah satu faktor yang berperan dalam siklus hidup BSF. Suhu yang lebih hangat atau di atas 30°C menyebabkan lalat dewasa menjadi lebih aktif dan produktif. Suhu optimal larva untuk dapat tumbuh dan berkembang adalah 30°C, tetapi pada suhu 36°C menyebabkan pupa tidak dapat mempertahankan hidupnya sehingga tidak mampu menetas menjadi lalat dewasa.</a:t>
            </a:r>
            <a:endParaRPr lang="en-ID"/>
          </a:p>
        </p:txBody>
      </p:sp>
    </p:spTree>
    <p:extLst>
      <p:ext uri="{BB962C8B-B14F-4D97-AF65-F5344CB8AC3E}">
        <p14:creationId xmlns:p14="http://schemas.microsoft.com/office/powerpoint/2010/main" val="325192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11" name="TextBox 10">
            <a:extLst>
              <a:ext uri="{FF2B5EF4-FFF2-40B4-BE49-F238E27FC236}">
                <a16:creationId xmlns:a16="http://schemas.microsoft.com/office/drawing/2014/main" id="{6DA62DB2-DE0E-62B5-5DE9-28F114B906B0}"/>
              </a:ext>
            </a:extLst>
          </p:cNvPr>
          <p:cNvSpPr txBox="1"/>
          <p:nvPr/>
        </p:nvSpPr>
        <p:spPr>
          <a:xfrm>
            <a:off x="84580" y="1108557"/>
            <a:ext cx="6798001" cy="4618380"/>
          </a:xfrm>
          <a:prstGeom prst="rect">
            <a:avLst/>
          </a:prstGeom>
          <a:noFill/>
        </p:spPr>
        <p:txBody>
          <a:bodyPr wrap="square">
            <a:spAutoFit/>
          </a:bodyPr>
          <a:lstStyle/>
          <a:p>
            <a:pPr marL="514350" indent="-285750" algn="just">
              <a:lnSpc>
                <a:spcPct val="150000"/>
              </a:lnSpc>
              <a:spcAft>
                <a:spcPts val="800"/>
              </a:spcAft>
              <a:buFont typeface="Arial" panose="020B0604020202020204" pitchFamily="34" charset="0"/>
              <a:buChar char="•"/>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Aktivitas kawin BSF umumnya terjadi pada pukul 8.30 dan mencapai puncaknya pada pukul 10.00 di lokasi yang penuh tanaman (vegetasi) ketika suhu lingkungan mencapai 27°C. Lalat betina hanya kawin dan bertelur sekali selama masa hidupnya. Saat melakukan aktivitas kawin, lalat jantan akan memberikan sinyal ke lalat betina untuk datang ke lokasi yang telah ditentukan oleh pejantan. Perkawinan BSF terjadi di tanah dengan posisi jantan dan betina berlawanan (saling membelakangi) atau di daerah yang penuh dengan vegetasi. Namun, ada juga laporan yang menyebutkan bahwa perkawinan dapat juga terjadi di udara (Wardhana, April. 2017).</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181D9D1-E932-B739-AFBE-20B6EFD3F909}"/>
              </a:ext>
            </a:extLst>
          </p:cNvPr>
          <p:cNvPicPr>
            <a:picLocks noChangeAspect="1"/>
          </p:cNvPicPr>
          <p:nvPr/>
        </p:nvPicPr>
        <p:blipFill>
          <a:blip r:embed="rId4"/>
          <a:stretch>
            <a:fillRect/>
          </a:stretch>
        </p:blipFill>
        <p:spPr>
          <a:xfrm>
            <a:off x="7195068" y="1917290"/>
            <a:ext cx="4588739" cy="2616456"/>
          </a:xfrm>
          <a:prstGeom prst="rect">
            <a:avLst/>
          </a:prstGeom>
        </p:spPr>
      </p:pic>
    </p:spTree>
    <p:extLst>
      <p:ext uri="{BB962C8B-B14F-4D97-AF65-F5344CB8AC3E}">
        <p14:creationId xmlns:p14="http://schemas.microsoft.com/office/powerpoint/2010/main" val="2635166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2909C9-FC1F-3E35-E6D0-B60FAF480CBE}"/>
                  </a:ext>
                </a:extLst>
              </p:cNvPr>
              <p:cNvSpPr txBox="1"/>
              <p:nvPr/>
            </p:nvSpPr>
            <p:spPr>
              <a:xfrm>
                <a:off x="301204" y="1281017"/>
                <a:ext cx="11644990" cy="2862322"/>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Umumnya lalat dewasa membutuhkan penerangan yang tinggi tetapi masih di bawah intensitas sinar matahari. Minimal intensitas cahaya yang dibutuhkan untuk aktivitas kawin adalah 70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sedangkan puncak aktivitas kawin terjadi pada kondisi penerangan 100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 </a:t>
                </a:r>
                <a:r>
                  <a:rPr lang="en-ID" sz="1800">
                    <a:effectLst/>
                    <a:latin typeface="Times New Roman" panose="02020603050405020304" pitchFamily="18" charset="0"/>
                    <a:ea typeface="Calibri" panose="020F0502020204030204" pitchFamily="34" charset="0"/>
                  </a:rPr>
                  <a:t>atau lebih dari 200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hingga 500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(Sheppard et al. 2002).</a:t>
                </a:r>
              </a:p>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Menurut situs apogeeinstruments.com Mikromol: </a:t>
                </a:r>
                <a:r>
                  <a:rPr lang="en-ID" sz="1800" i="1">
                    <a:effectLst/>
                    <a:latin typeface="Times New Roman" panose="02020603050405020304" pitchFamily="18" charset="0"/>
                    <a:ea typeface="Calibri" panose="020F0502020204030204" pitchFamily="34" charset="0"/>
                  </a:rPr>
                  <a:t>per second and square meter</a:t>
                </a:r>
                <a:r>
                  <a:rPr lang="en-ID" sz="1800">
                    <a:effectLst/>
                    <a:latin typeface="Times New Roman" panose="02020603050405020304" pitchFamily="18" charset="0"/>
                    <a:ea typeface="Calibri" panose="020F0502020204030204" pitchFamily="34" charset="0"/>
                  </a:rPr>
                  <a:t>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Istilah ini didasarkan pada jumlah photon dalam insiden </a:t>
                </a:r>
                <a:r>
                  <a:rPr lang="en-ID" sz="1800" i="1">
                    <a:effectLst/>
                    <a:latin typeface="Times New Roman" panose="02020603050405020304" pitchFamily="18" charset="0"/>
                    <a:ea typeface="Calibri" panose="020F0502020204030204" pitchFamily="34" charset="0"/>
                  </a:rPr>
                  <a:t>waveband</a:t>
                </a:r>
                <a:r>
                  <a:rPr lang="en-ID" sz="1800">
                    <a:effectLst/>
                    <a:latin typeface="Times New Roman" panose="02020603050405020304" pitchFamily="18" charset="0"/>
                    <a:ea typeface="Calibri" panose="020F0502020204030204" pitchFamily="34" charset="0"/>
                  </a:rPr>
                  <a:t> tertentu per satuan waktu (s) pada satuan luas (m2) dibagi dengan konstanta Avogadro (6,022 x </a:t>
                </a:r>
                <a14:m>
                  <m:oMath xmlns:m="http://schemas.openxmlformats.org/officeDocument/2006/math">
                    <m:sSup>
                      <m:sSupPr>
                        <m:ctrlPr>
                          <a:rPr lang="en-ID" sz="1800" i="1">
                            <a:effectLst/>
                            <a:latin typeface="Cambria Math" panose="02040503050406030204" pitchFamily="18" charset="0"/>
                            <a:cs typeface="Times New Roman" panose="02020603050405020304" pitchFamily="18" charset="0"/>
                          </a:rPr>
                        </m:ctrlPr>
                      </m:sSupPr>
                      <m:e>
                        <m:r>
                          <a:rPr lang="en-ID" sz="1800" i="1">
                            <a:effectLst/>
                            <a:latin typeface="Cambria Math" panose="02040503050406030204" pitchFamily="18" charset="0"/>
                            <a:ea typeface="Calibri" panose="020F0502020204030204" pitchFamily="34" charset="0"/>
                            <a:cs typeface="Times New Roman" panose="02020603050405020304" pitchFamily="18" charset="0"/>
                          </a:rPr>
                          <m:t>10</m:t>
                        </m:r>
                      </m:e>
                      <m:sup>
                        <m:r>
                          <a:rPr lang="en-ID" sz="1800" i="1">
                            <a:effectLst/>
                            <a:latin typeface="Cambria Math" panose="02040503050406030204" pitchFamily="18" charset="0"/>
                            <a:ea typeface="Calibri" panose="020F0502020204030204" pitchFamily="34" charset="0"/>
                            <a:cs typeface="Times New Roman" panose="02020603050405020304" pitchFamily="18" charset="0"/>
                          </a:rPr>
                          <m:t>23</m:t>
                        </m:r>
                      </m:sup>
                    </m:sSup>
                  </m:oMath>
                </a14:m>
                <a:r>
                  <a:rPr lang="en-ID" sz="1800">
                    <a:effectLst/>
                    <a:latin typeface="Times New Roman" panose="02020603050405020304" pitchFamily="18" charset="0"/>
                    <a:ea typeface="Calibri" panose="020F0502020204030204" pitchFamily="34" charset="0"/>
                  </a:rPr>
                  <a:t> </a:t>
                </a:r>
                <a14:m>
                  <m:oMath xmlns:m="http://schemas.openxmlformats.org/officeDocument/2006/math">
                    <m:sSup>
                      <m:sSupPr>
                        <m:ctrlPr>
                          <a:rPr lang="en-ID" sz="1800" i="1">
                            <a:effectLst/>
                            <a:latin typeface="Cambria Math" panose="02040503050406030204" pitchFamily="18" charset="0"/>
                            <a:cs typeface="Times New Roman" panose="02020603050405020304" pitchFamily="18" charset="0"/>
                          </a:rPr>
                        </m:ctrlPr>
                      </m:sSupPr>
                      <m:e>
                        <m:r>
                          <a:rPr lang="en-ID" sz="1800" i="1">
                            <a:effectLst/>
                            <a:latin typeface="Cambria Math" panose="02040503050406030204" pitchFamily="18" charset="0"/>
                            <a:ea typeface="Calibri" panose="020F0502020204030204" pitchFamily="34" charset="0"/>
                            <a:cs typeface="Times New Roman" panose="02020603050405020304" pitchFamily="18" charset="0"/>
                          </a:rPr>
                          <m:t>𝑚𝑜𝑙</m:t>
                        </m:r>
                      </m:e>
                      <m:sup>
                        <m:r>
                          <a:rPr lang="en-ID" sz="1800" i="1">
                            <a:effectLst/>
                            <a:latin typeface="Cambria Math" panose="02040503050406030204" pitchFamily="18" charset="0"/>
                            <a:ea typeface="Calibri" panose="020F0502020204030204" pitchFamily="34" charset="0"/>
                            <a:cs typeface="Times New Roman" panose="02020603050405020304" pitchFamily="18" charset="0"/>
                          </a:rPr>
                          <m:t>−1</m:t>
                        </m:r>
                      </m:sup>
                    </m:sSup>
                  </m:oMath>
                </a14:m>
                <a:r>
                  <a:rPr lang="en-ID" sz="1800">
                    <a:effectLst/>
                    <a:latin typeface="Times New Roman" panose="02020603050405020304" pitchFamily="18" charset="0"/>
                    <a:ea typeface="Calibri" panose="020F0502020204030204" pitchFamily="34" charset="0"/>
                  </a:rPr>
                  <a:t>). Ini biasanya digunakan untuk menggambarkan PAR (Photosynthetic Active Radiation) dalam </a:t>
                </a:r>
                <a:r>
                  <a:rPr lang="en-ID" sz="1800" i="1">
                    <a:effectLst/>
                    <a:latin typeface="Times New Roman" panose="02020603050405020304" pitchFamily="18" charset="0"/>
                    <a:ea typeface="Calibri" panose="020F0502020204030204" pitchFamily="34" charset="0"/>
                  </a:rPr>
                  <a:t>waveband</a:t>
                </a:r>
                <a:r>
                  <a:rPr lang="en-ID" sz="1800">
                    <a:effectLst/>
                    <a:latin typeface="Times New Roman" panose="02020603050405020304" pitchFamily="18" charset="0"/>
                    <a:ea typeface="Calibri" panose="020F0502020204030204" pitchFamily="34" charset="0"/>
                  </a:rPr>
                  <a:t> 400-700 nm (Thimijan, Richard W., et al. 2018:818-822). Untuk memudahkan pembacaan, konversi nilai satuan 10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setara dengan 540 lux. Jika cahaya yang dibutuhkan minimal pada lalat untuk aktivitas kawin adalah 70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 maka intensitas cahaya yang diperlukan adalah ± 3780 lux.</a:t>
                </a:r>
                <a:endParaRPr lang="en-ID"/>
              </a:p>
            </p:txBody>
          </p:sp>
        </mc:Choice>
        <mc:Fallback xmlns="">
          <p:sp>
            <p:nvSpPr>
              <p:cNvPr id="4" name="TextBox 3">
                <a:extLst>
                  <a:ext uri="{FF2B5EF4-FFF2-40B4-BE49-F238E27FC236}">
                    <a16:creationId xmlns:a16="http://schemas.microsoft.com/office/drawing/2014/main" id="{392909C9-FC1F-3E35-E6D0-B60FAF480CBE}"/>
                  </a:ext>
                </a:extLst>
              </p:cNvPr>
              <p:cNvSpPr txBox="1">
                <a:spLocks noRot="1" noChangeAspect="1" noMove="1" noResize="1" noEditPoints="1" noAdjustHandles="1" noChangeArrowheads="1" noChangeShapeType="1" noTextEdit="1"/>
              </p:cNvSpPr>
              <p:nvPr/>
            </p:nvSpPr>
            <p:spPr>
              <a:xfrm>
                <a:off x="301204" y="1281017"/>
                <a:ext cx="11644990" cy="2862322"/>
              </a:xfrm>
              <a:prstGeom prst="rect">
                <a:avLst/>
              </a:prstGeom>
              <a:blipFill>
                <a:blip r:embed="rId4"/>
                <a:stretch>
                  <a:fillRect l="-314" t="-1064" r="-419" b="-2340"/>
                </a:stretch>
              </a:blipFill>
            </p:spPr>
            <p:txBody>
              <a:bodyPr/>
              <a:lstStyle/>
              <a:p>
                <a:r>
                  <a:rPr lang="en-ID">
                    <a:noFill/>
                  </a:rPr>
                  <a:t> </a:t>
                </a:r>
              </a:p>
            </p:txBody>
          </p:sp>
        </mc:Fallback>
      </mc:AlternateContent>
    </p:spTree>
    <p:extLst>
      <p:ext uri="{BB962C8B-B14F-4D97-AF65-F5344CB8AC3E}">
        <p14:creationId xmlns:p14="http://schemas.microsoft.com/office/powerpoint/2010/main" val="53736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1450392" y="233639"/>
            <a:ext cx="9291215" cy="560363"/>
          </a:xfrm>
          <a:ln>
            <a:noFill/>
          </a:ln>
          <a:effectLst>
            <a:outerShdw blurRad="50800" dist="38100" algn="l" rotWithShape="0">
              <a:prstClr val="black">
                <a:alpha val="40000"/>
              </a:prstClr>
            </a:outerShdw>
          </a:effectLst>
        </p:spPr>
        <p:txBody>
          <a:bodyPr/>
          <a:lstStyle/>
          <a:p>
            <a:r>
              <a:rPr lang="en-US" b="1">
                <a:solidFill>
                  <a:schemeClr val="tx1"/>
                </a:solidFill>
                <a:highlight>
                  <a:srgbClr val="9102FF"/>
                </a:highlight>
              </a:rPr>
              <a:t>ROADMAP PRESENTASI</a:t>
            </a:r>
            <a:endParaRPr lang="en-ID" b="1">
              <a:solidFill>
                <a:schemeClr val="tx1"/>
              </a:solidFill>
              <a:highlight>
                <a:srgbClr val="9102FF"/>
              </a:highlight>
            </a:endParaRPr>
          </a:p>
        </p:txBody>
      </p:sp>
      <p:grpSp>
        <p:nvGrpSpPr>
          <p:cNvPr id="12" name="Group 11">
            <a:extLst>
              <a:ext uri="{FF2B5EF4-FFF2-40B4-BE49-F238E27FC236}">
                <a16:creationId xmlns:a16="http://schemas.microsoft.com/office/drawing/2014/main" id="{76B7DA25-6ECA-F582-3E7B-04BB88BFBC70}"/>
              </a:ext>
            </a:extLst>
          </p:cNvPr>
          <p:cNvGrpSpPr/>
          <p:nvPr/>
        </p:nvGrpSpPr>
        <p:grpSpPr>
          <a:xfrm>
            <a:off x="84580" y="5878899"/>
            <a:ext cx="1866684" cy="891822"/>
            <a:chOff x="8888363" y="1857505"/>
            <a:chExt cx="1866684" cy="891822"/>
          </a:xfrm>
        </p:grpSpPr>
        <p:pic>
          <p:nvPicPr>
            <p:cNvPr id="14" name="Picture 13">
              <a:extLst>
                <a:ext uri="{FF2B5EF4-FFF2-40B4-BE49-F238E27FC236}">
                  <a16:creationId xmlns:a16="http://schemas.microsoft.com/office/drawing/2014/main" id="{590BE6DE-DE2A-0705-BDA5-642873F8C990}"/>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15" name="Picture 14">
              <a:extLst>
                <a:ext uri="{FF2B5EF4-FFF2-40B4-BE49-F238E27FC236}">
                  <a16:creationId xmlns:a16="http://schemas.microsoft.com/office/drawing/2014/main" id="{4A6ED86F-AB15-0B88-26E4-F60B2F37E4D8}"/>
                </a:ext>
              </a:extLst>
            </p:cNvPr>
            <p:cNvPicPr>
              <a:picLocks noChangeAspect="1"/>
            </p:cNvPicPr>
            <p:nvPr/>
          </p:nvPicPr>
          <p:blipFill>
            <a:blip r:embed="rId3"/>
            <a:stretch>
              <a:fillRect/>
            </a:stretch>
          </p:blipFill>
          <p:spPr>
            <a:xfrm>
              <a:off x="8888363" y="1857505"/>
              <a:ext cx="891822" cy="891822"/>
            </a:xfrm>
            <a:prstGeom prst="rect">
              <a:avLst/>
            </a:prstGeom>
          </p:spPr>
        </p:pic>
      </p:grpSp>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928031D9-357D-4E26-058E-E74A57894BB0}"/>
                  </a:ext>
                </a:extLst>
              </p:cNvPr>
              <p:cNvGraphicFramePr>
                <a:graphicFrameLocks noChangeAspect="1"/>
              </p:cNvGraphicFramePr>
              <p:nvPr>
                <p:extLst>
                  <p:ext uri="{D42A27DB-BD31-4B8C-83A1-F6EECF244321}">
                    <p14:modId xmlns:p14="http://schemas.microsoft.com/office/powerpoint/2010/main" val="2961963102"/>
                  </p:ext>
                </p:extLst>
              </p:nvPr>
            </p:nvGraphicFramePr>
            <p:xfrm>
              <a:off x="656777" y="1098837"/>
              <a:ext cx="2450643" cy="1378487"/>
            </p:xfrm>
            <a:graphic>
              <a:graphicData uri="http://schemas.microsoft.com/office/powerpoint/2016/sectionzoom">
                <psez:sectionZm>
                  <psez:sectionZmObj sectionId="{776A3550-1856-4BF9-9CA2-9A7D5435D069}">
                    <psez:zmPr id="{CF965AB5-7A15-4AAA-B4C8-F4B1432CF7B1}" transitionDur="1000">
                      <p166:blipFill xmlns:p166="http://schemas.microsoft.com/office/powerpoint/2016/6/main">
                        <a:blip r:embed="rId4"/>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0" name="Section Zoom 19">
                <a:hlinkClick r:id="rId5" action="ppaction://hlinksldjump"/>
                <a:extLst>
                  <a:ext uri="{FF2B5EF4-FFF2-40B4-BE49-F238E27FC236}">
                    <a16:creationId xmlns:a16="http://schemas.microsoft.com/office/drawing/2014/main" id="{928031D9-357D-4E26-058E-E74A57894BB0}"/>
                  </a:ext>
                </a:extLst>
              </p:cNvPr>
              <p:cNvPicPr>
                <a:picLocks noGrp="1" noRot="1" noChangeAspect="1" noMove="1" noResize="1" noEditPoints="1" noAdjustHandles="1" noChangeArrowheads="1" noChangeShapeType="1"/>
              </p:cNvPicPr>
              <p:nvPr/>
            </p:nvPicPr>
            <p:blipFill>
              <a:blip r:embed="rId6"/>
              <a:stretch>
                <a:fillRect/>
              </a:stretch>
            </p:blipFill>
            <p:spPr>
              <a:xfrm>
                <a:off x="656777" y="1098837"/>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264D9A1A-7F7C-C530-5F1E-6868D499CFDC}"/>
                  </a:ext>
                </a:extLst>
              </p:cNvPr>
              <p:cNvGraphicFramePr>
                <a:graphicFrameLocks noChangeAspect="1"/>
              </p:cNvGraphicFramePr>
              <p:nvPr>
                <p:extLst>
                  <p:ext uri="{D42A27DB-BD31-4B8C-83A1-F6EECF244321}">
                    <p14:modId xmlns:p14="http://schemas.microsoft.com/office/powerpoint/2010/main" val="3616344359"/>
                  </p:ext>
                </p:extLst>
              </p:nvPr>
            </p:nvGraphicFramePr>
            <p:xfrm>
              <a:off x="3384378" y="1101701"/>
              <a:ext cx="2450643" cy="1378487"/>
            </p:xfrm>
            <a:graphic>
              <a:graphicData uri="http://schemas.microsoft.com/office/powerpoint/2016/sectionzoom">
                <psez:sectionZm>
                  <psez:sectionZmObj sectionId="{550CFE28-2B9D-4A40-AC9B-84D829B134B0}">
                    <psez:zmPr id="{0B13FE9C-3F14-457F-96A7-C1ABEA846485}" transitionDur="1000">
                      <p166:blipFill xmlns:p166="http://schemas.microsoft.com/office/powerpoint/2016/6/main">
                        <a:blip r:embed="rId7"/>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2" name="Section Zoom 21">
                <a:hlinkClick r:id="rId8" action="ppaction://hlinksldjump"/>
                <a:extLst>
                  <a:ext uri="{FF2B5EF4-FFF2-40B4-BE49-F238E27FC236}">
                    <a16:creationId xmlns:a16="http://schemas.microsoft.com/office/drawing/2014/main" id="{264D9A1A-7F7C-C530-5F1E-6868D499CFDC}"/>
                  </a:ext>
                </a:extLst>
              </p:cNvPr>
              <p:cNvPicPr>
                <a:picLocks noGrp="1" noRot="1" noChangeAspect="1" noMove="1" noResize="1" noEditPoints="1" noAdjustHandles="1" noChangeArrowheads="1" noChangeShapeType="1"/>
              </p:cNvPicPr>
              <p:nvPr/>
            </p:nvPicPr>
            <p:blipFill>
              <a:blip r:embed="rId9"/>
              <a:stretch>
                <a:fillRect/>
              </a:stretch>
            </p:blipFill>
            <p:spPr>
              <a:xfrm>
                <a:off x="3384378" y="1101701"/>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820E28B4-B83D-1B6C-AB58-770D93D756B2}"/>
                  </a:ext>
                </a:extLst>
              </p:cNvPr>
              <p:cNvGraphicFramePr>
                <a:graphicFrameLocks noChangeAspect="1"/>
              </p:cNvGraphicFramePr>
              <p:nvPr>
                <p:extLst>
                  <p:ext uri="{D42A27DB-BD31-4B8C-83A1-F6EECF244321}">
                    <p14:modId xmlns:p14="http://schemas.microsoft.com/office/powerpoint/2010/main" val="372323687"/>
                  </p:ext>
                </p:extLst>
              </p:nvPr>
            </p:nvGraphicFramePr>
            <p:xfrm>
              <a:off x="6111979" y="1115923"/>
              <a:ext cx="2450643" cy="1378487"/>
            </p:xfrm>
            <a:graphic>
              <a:graphicData uri="http://schemas.microsoft.com/office/powerpoint/2016/sectionzoom">
                <psez:sectionZm>
                  <psez:sectionZmObj sectionId="{315C8C83-1E62-447F-87B7-562C3CAFFAAF}">
                    <psez:zmPr id="{11613206-0FAE-400A-957E-4E6A57FBE157}" transitionDur="1000">
                      <p166:blipFill xmlns:p166="http://schemas.microsoft.com/office/powerpoint/2016/6/main">
                        <a:blip r:embed="rId10"/>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4" name="Section Zoom 23">
                <a:hlinkClick r:id="rId11" action="ppaction://hlinksldjump"/>
                <a:extLst>
                  <a:ext uri="{FF2B5EF4-FFF2-40B4-BE49-F238E27FC236}">
                    <a16:creationId xmlns:a16="http://schemas.microsoft.com/office/drawing/2014/main" id="{820E28B4-B83D-1B6C-AB58-770D93D756B2}"/>
                  </a:ext>
                </a:extLst>
              </p:cNvPr>
              <p:cNvPicPr>
                <a:picLocks noGrp="1" noRot="1" noChangeAspect="1" noMove="1" noResize="1" noEditPoints="1" noAdjustHandles="1" noChangeArrowheads="1" noChangeShapeType="1"/>
              </p:cNvPicPr>
              <p:nvPr/>
            </p:nvPicPr>
            <p:blipFill>
              <a:blip r:embed="rId12"/>
              <a:stretch>
                <a:fillRect/>
              </a:stretch>
            </p:blipFill>
            <p:spPr>
              <a:xfrm>
                <a:off x="6111979" y="1115923"/>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FF7E0E42-B314-5393-01F8-55DE65122F4A}"/>
                  </a:ext>
                </a:extLst>
              </p:cNvPr>
              <p:cNvGraphicFramePr>
                <a:graphicFrameLocks noChangeAspect="1"/>
              </p:cNvGraphicFramePr>
              <p:nvPr>
                <p:extLst>
                  <p:ext uri="{D42A27DB-BD31-4B8C-83A1-F6EECF244321}">
                    <p14:modId xmlns:p14="http://schemas.microsoft.com/office/powerpoint/2010/main" val="1521124883"/>
                  </p:ext>
                </p:extLst>
              </p:nvPr>
            </p:nvGraphicFramePr>
            <p:xfrm>
              <a:off x="8839580" y="1124172"/>
              <a:ext cx="2450643" cy="1378487"/>
            </p:xfrm>
            <a:graphic>
              <a:graphicData uri="http://schemas.microsoft.com/office/powerpoint/2016/sectionzoom">
                <psez:sectionZm>
                  <psez:sectionZmObj sectionId="{23A2DDED-7599-4A25-9D15-D4FE7B759166}">
                    <psez:zmPr id="{91A68C5E-6D54-4CC4-BF2E-76611E327E69}" transitionDur="1000">
                      <p166:blipFill xmlns:p166="http://schemas.microsoft.com/office/powerpoint/2016/6/main">
                        <a:blip r:embed="rId13"/>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6" name="Section Zoom 25">
                <a:hlinkClick r:id="rId14" action="ppaction://hlinksldjump"/>
                <a:extLst>
                  <a:ext uri="{FF2B5EF4-FFF2-40B4-BE49-F238E27FC236}">
                    <a16:creationId xmlns:a16="http://schemas.microsoft.com/office/drawing/2014/main" id="{FF7E0E42-B314-5393-01F8-55DE65122F4A}"/>
                  </a:ext>
                </a:extLst>
              </p:cNvPr>
              <p:cNvPicPr>
                <a:picLocks noGrp="1" noRot="1" noChangeAspect="1" noMove="1" noResize="1" noEditPoints="1" noAdjustHandles="1" noChangeArrowheads="1" noChangeShapeType="1"/>
              </p:cNvPicPr>
              <p:nvPr/>
            </p:nvPicPr>
            <p:blipFill>
              <a:blip r:embed="rId15"/>
              <a:stretch>
                <a:fillRect/>
              </a:stretch>
            </p:blipFill>
            <p:spPr>
              <a:xfrm>
                <a:off x="8839580" y="1124172"/>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3DF294E2-FF2A-6ECD-90FF-B291EB857D6C}"/>
                  </a:ext>
                </a:extLst>
              </p:cNvPr>
              <p:cNvGraphicFramePr>
                <a:graphicFrameLocks noChangeAspect="1"/>
              </p:cNvGraphicFramePr>
              <p:nvPr>
                <p:extLst>
                  <p:ext uri="{D42A27DB-BD31-4B8C-83A1-F6EECF244321}">
                    <p14:modId xmlns:p14="http://schemas.microsoft.com/office/powerpoint/2010/main" val="789102705"/>
                  </p:ext>
                </p:extLst>
              </p:nvPr>
            </p:nvGraphicFramePr>
            <p:xfrm>
              <a:off x="656776" y="2782159"/>
              <a:ext cx="2450643" cy="1378487"/>
            </p:xfrm>
            <a:graphic>
              <a:graphicData uri="http://schemas.microsoft.com/office/powerpoint/2016/sectionzoom">
                <psez:sectionZm>
                  <psez:sectionZmObj sectionId="{AE08B4AC-58A0-403B-9DC1-C9B5B524750E}">
                    <psez:zmPr id="{9D1189F8-D248-41B8-BDE7-D9E90F4D18C5}" transitionDur="1000">
                      <p166:blipFill xmlns:p166="http://schemas.microsoft.com/office/powerpoint/2016/6/main">
                        <a:blip r:embed="rId16"/>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28" name="Section Zoom 27">
                <a:hlinkClick r:id="rId17" action="ppaction://hlinksldjump"/>
                <a:extLst>
                  <a:ext uri="{FF2B5EF4-FFF2-40B4-BE49-F238E27FC236}">
                    <a16:creationId xmlns:a16="http://schemas.microsoft.com/office/drawing/2014/main" id="{3DF294E2-FF2A-6ECD-90FF-B291EB857D6C}"/>
                  </a:ext>
                </a:extLst>
              </p:cNvPr>
              <p:cNvPicPr>
                <a:picLocks noGrp="1" noRot="1" noChangeAspect="1" noMove="1" noResize="1" noEditPoints="1" noAdjustHandles="1" noChangeArrowheads="1" noChangeShapeType="1"/>
              </p:cNvPicPr>
              <p:nvPr/>
            </p:nvPicPr>
            <p:blipFill>
              <a:blip r:embed="rId18"/>
              <a:stretch>
                <a:fillRect/>
              </a:stretch>
            </p:blipFill>
            <p:spPr>
              <a:xfrm>
                <a:off x="656776" y="2782159"/>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0" name="Section Zoom 29">
                <a:extLst>
                  <a:ext uri="{FF2B5EF4-FFF2-40B4-BE49-F238E27FC236}">
                    <a16:creationId xmlns:a16="http://schemas.microsoft.com/office/drawing/2014/main" id="{383B74C9-87CA-299A-43D0-993CA19425A1}"/>
                  </a:ext>
                </a:extLst>
              </p:cNvPr>
              <p:cNvGraphicFramePr>
                <a:graphicFrameLocks noChangeAspect="1"/>
              </p:cNvGraphicFramePr>
              <p:nvPr>
                <p:extLst>
                  <p:ext uri="{D42A27DB-BD31-4B8C-83A1-F6EECF244321}">
                    <p14:modId xmlns:p14="http://schemas.microsoft.com/office/powerpoint/2010/main" val="2476910793"/>
                  </p:ext>
                </p:extLst>
              </p:nvPr>
            </p:nvGraphicFramePr>
            <p:xfrm>
              <a:off x="3337652" y="2782774"/>
              <a:ext cx="2450643" cy="1378487"/>
            </p:xfrm>
            <a:graphic>
              <a:graphicData uri="http://schemas.microsoft.com/office/powerpoint/2016/sectionzoom">
                <psez:sectionZm>
                  <psez:sectionZmObj sectionId="{B2514C61-8D52-4722-B47F-93331A105F95}">
                    <psez:zmPr id="{EE3724E9-5ED3-497C-B52C-7F22E30DDB73}" transitionDur="1000">
                      <p166:blipFill xmlns:p166="http://schemas.microsoft.com/office/powerpoint/2016/6/main">
                        <a:blip r:embed="rId19"/>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30" name="Section Zoom 29">
                <a:hlinkClick r:id="rId20" action="ppaction://hlinksldjump"/>
                <a:extLst>
                  <a:ext uri="{FF2B5EF4-FFF2-40B4-BE49-F238E27FC236}">
                    <a16:creationId xmlns:a16="http://schemas.microsoft.com/office/drawing/2014/main" id="{383B74C9-87CA-299A-43D0-993CA19425A1}"/>
                  </a:ext>
                </a:extLst>
              </p:cNvPr>
              <p:cNvPicPr>
                <a:picLocks noGrp="1" noRot="1" noChangeAspect="1" noMove="1" noResize="1" noEditPoints="1" noAdjustHandles="1" noChangeArrowheads="1" noChangeShapeType="1"/>
              </p:cNvPicPr>
              <p:nvPr/>
            </p:nvPicPr>
            <p:blipFill>
              <a:blip r:embed="rId21"/>
              <a:stretch>
                <a:fillRect/>
              </a:stretch>
            </p:blipFill>
            <p:spPr>
              <a:xfrm>
                <a:off x="3337652" y="2782774"/>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8A7B3A3C-53DE-A81D-23E1-C3CD812B85DA}"/>
                  </a:ext>
                </a:extLst>
              </p:cNvPr>
              <p:cNvGraphicFramePr>
                <a:graphicFrameLocks noChangeAspect="1"/>
              </p:cNvGraphicFramePr>
              <p:nvPr>
                <p:extLst>
                  <p:ext uri="{D42A27DB-BD31-4B8C-83A1-F6EECF244321}">
                    <p14:modId xmlns:p14="http://schemas.microsoft.com/office/powerpoint/2010/main" val="3958183692"/>
                  </p:ext>
                </p:extLst>
              </p:nvPr>
            </p:nvGraphicFramePr>
            <p:xfrm>
              <a:off x="6116089" y="2782158"/>
              <a:ext cx="2450643" cy="1378487"/>
            </p:xfrm>
            <a:graphic>
              <a:graphicData uri="http://schemas.microsoft.com/office/powerpoint/2016/sectionzoom">
                <psez:sectionZm>
                  <psez:sectionZmObj sectionId="{9D6E7222-01D7-4803-BA04-7E11BAC034F6}">
                    <psez:zmPr id="{FDC1D4C4-DFEF-48EF-967D-6E52AC0C1623}" transitionDur="1000">
                      <p166:blipFill xmlns:p166="http://schemas.microsoft.com/office/powerpoint/2016/6/main">
                        <a:blip r:embed="rId22"/>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32" name="Section Zoom 31">
                <a:hlinkClick r:id="rId23" action="ppaction://hlinksldjump"/>
                <a:extLst>
                  <a:ext uri="{FF2B5EF4-FFF2-40B4-BE49-F238E27FC236}">
                    <a16:creationId xmlns:a16="http://schemas.microsoft.com/office/drawing/2014/main" id="{8A7B3A3C-53DE-A81D-23E1-C3CD812B85DA}"/>
                  </a:ext>
                </a:extLst>
              </p:cNvPr>
              <p:cNvPicPr>
                <a:picLocks noGrp="1" noRot="1" noChangeAspect="1" noMove="1" noResize="1" noEditPoints="1" noAdjustHandles="1" noChangeArrowheads="1" noChangeShapeType="1"/>
              </p:cNvPicPr>
              <p:nvPr/>
            </p:nvPicPr>
            <p:blipFill>
              <a:blip r:embed="rId24"/>
              <a:stretch>
                <a:fillRect/>
              </a:stretch>
            </p:blipFill>
            <p:spPr>
              <a:xfrm>
                <a:off x="6116089" y="2782158"/>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C7A5766D-D840-7F66-F3D6-E529959A6AEA}"/>
                  </a:ext>
                </a:extLst>
              </p:cNvPr>
              <p:cNvGraphicFramePr>
                <a:graphicFrameLocks noChangeAspect="1"/>
              </p:cNvGraphicFramePr>
              <p:nvPr>
                <p:extLst>
                  <p:ext uri="{D42A27DB-BD31-4B8C-83A1-F6EECF244321}">
                    <p14:modId xmlns:p14="http://schemas.microsoft.com/office/powerpoint/2010/main" val="1468287245"/>
                  </p:ext>
                </p:extLst>
              </p:nvPr>
            </p:nvGraphicFramePr>
            <p:xfrm>
              <a:off x="8796965" y="2752708"/>
              <a:ext cx="2493258" cy="1402458"/>
            </p:xfrm>
            <a:graphic>
              <a:graphicData uri="http://schemas.microsoft.com/office/powerpoint/2016/sectionzoom">
                <psez:sectionZm>
                  <psez:sectionZmObj sectionId="{92B16C1E-F78E-44DE-9AD6-1BFB820E0C4F}">
                    <psez:zmPr id="{DDC65A87-C22A-4CF0-8029-F8AE225E6B86}" transitionDur="1000">
                      <p166:blipFill xmlns:p166="http://schemas.microsoft.com/office/powerpoint/2016/6/main">
                        <a:blip r:embed="rId25"/>
                        <a:stretch>
                          <a:fillRect/>
                        </a:stretch>
                      </p166:blipFill>
                      <p166:spPr xmlns:p166="http://schemas.microsoft.com/office/powerpoint/2016/6/main">
                        <a:xfrm>
                          <a:off x="0" y="0"/>
                          <a:ext cx="2493258" cy="1402458"/>
                        </a:xfrm>
                        <a:prstGeom prst="rect">
                          <a:avLst/>
                        </a:prstGeom>
                        <a:ln w="3175">
                          <a:solidFill>
                            <a:prstClr val="ltGray"/>
                          </a:solidFill>
                        </a:ln>
                      </p166:spPr>
                    </psez:zmPr>
                  </psez:sectionZmObj>
                </psez:sectionZm>
              </a:graphicData>
            </a:graphic>
          </p:graphicFrame>
        </mc:Choice>
        <mc:Fallback xmlns="">
          <p:pic>
            <p:nvPicPr>
              <p:cNvPr id="34" name="Section Zoom 33">
                <a:hlinkClick r:id="rId26" action="ppaction://hlinksldjump"/>
                <a:extLst>
                  <a:ext uri="{FF2B5EF4-FFF2-40B4-BE49-F238E27FC236}">
                    <a16:creationId xmlns:a16="http://schemas.microsoft.com/office/drawing/2014/main" id="{C7A5766D-D840-7F66-F3D6-E529959A6AEA}"/>
                  </a:ext>
                </a:extLst>
              </p:cNvPr>
              <p:cNvPicPr>
                <a:picLocks noGrp="1" noRot="1" noChangeAspect="1" noMove="1" noResize="1" noEditPoints="1" noAdjustHandles="1" noChangeArrowheads="1" noChangeShapeType="1"/>
              </p:cNvPicPr>
              <p:nvPr/>
            </p:nvPicPr>
            <p:blipFill>
              <a:blip r:embed="rId27"/>
              <a:stretch>
                <a:fillRect/>
              </a:stretch>
            </p:blipFill>
            <p:spPr>
              <a:xfrm>
                <a:off x="8796965" y="2752708"/>
                <a:ext cx="2493258" cy="1402458"/>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804758E2-7237-B0A6-7911-14ECB9FE7E65}"/>
                  </a:ext>
                </a:extLst>
              </p:cNvPr>
              <p:cNvGraphicFramePr>
                <a:graphicFrameLocks noChangeAspect="1"/>
              </p:cNvGraphicFramePr>
              <p:nvPr>
                <p:extLst>
                  <p:ext uri="{D42A27DB-BD31-4B8C-83A1-F6EECF244321}">
                    <p14:modId xmlns:p14="http://schemas.microsoft.com/office/powerpoint/2010/main" val="1576400175"/>
                  </p:ext>
                </p:extLst>
              </p:nvPr>
            </p:nvGraphicFramePr>
            <p:xfrm>
              <a:off x="651421" y="4380677"/>
              <a:ext cx="2450643" cy="1378487"/>
            </p:xfrm>
            <a:graphic>
              <a:graphicData uri="http://schemas.microsoft.com/office/powerpoint/2016/sectionzoom">
                <psez:sectionZm>
                  <psez:sectionZmObj sectionId="{5961E658-F0D4-4A21-8DBB-F160CCEF6CAC}">
                    <psez:zmPr id="{24A8586F-2982-47C4-A1F3-56AA49E1F847}" transitionDur="1000">
                      <p166:blipFill xmlns:p166="http://schemas.microsoft.com/office/powerpoint/2016/6/main">
                        <a:blip r:embed="rId28"/>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xmlns="">
          <p:pic>
            <p:nvPicPr>
              <p:cNvPr id="36" name="Section Zoom 35">
                <a:hlinkClick r:id="rId29" action="ppaction://hlinksldjump"/>
                <a:extLst>
                  <a:ext uri="{FF2B5EF4-FFF2-40B4-BE49-F238E27FC236}">
                    <a16:creationId xmlns:a16="http://schemas.microsoft.com/office/drawing/2014/main" id="{804758E2-7237-B0A6-7911-14ECB9FE7E65}"/>
                  </a:ext>
                </a:extLst>
              </p:cNvPr>
              <p:cNvPicPr>
                <a:picLocks noGrp="1" noRot="1" noChangeAspect="1" noMove="1" noResize="1" noEditPoints="1" noAdjustHandles="1" noChangeArrowheads="1" noChangeShapeType="1"/>
              </p:cNvPicPr>
              <p:nvPr/>
            </p:nvPicPr>
            <p:blipFill>
              <a:blip r:embed="rId30"/>
              <a:stretch>
                <a:fillRect/>
              </a:stretch>
            </p:blipFill>
            <p:spPr>
              <a:xfrm>
                <a:off x="651421" y="4380677"/>
                <a:ext cx="2450643" cy="137848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7A9053CB-53A8-3019-627B-B439B9347DCB}"/>
                  </a:ext>
                </a:extLst>
              </p:cNvPr>
              <p:cNvGraphicFramePr>
                <a:graphicFrameLocks noChangeAspect="1"/>
              </p:cNvGraphicFramePr>
              <p:nvPr>
                <p:extLst>
                  <p:ext uri="{D42A27DB-BD31-4B8C-83A1-F6EECF244321}">
                    <p14:modId xmlns:p14="http://schemas.microsoft.com/office/powerpoint/2010/main" val="1342031934"/>
                  </p:ext>
                </p:extLst>
              </p:nvPr>
            </p:nvGraphicFramePr>
            <p:xfrm>
              <a:off x="3290926" y="4363591"/>
              <a:ext cx="2497369" cy="1404770"/>
            </p:xfrm>
            <a:graphic>
              <a:graphicData uri="http://schemas.microsoft.com/office/powerpoint/2016/sectionzoom">
                <psez:sectionZm>
                  <psez:sectionZmObj sectionId="{B381C6FE-2854-4CA5-AAB3-E184B3A3F8D4}">
                    <psez:zmPr id="{73A5EF81-79A0-49F0-849B-EE93B4CCBFAF}" transitionDur="1000">
                      <p166:blipFill xmlns:p166="http://schemas.microsoft.com/office/powerpoint/2016/6/main">
                        <a:blip r:embed="rId31"/>
                        <a:stretch>
                          <a:fillRect/>
                        </a:stretch>
                      </p166:blipFill>
                      <p166:spPr xmlns:p166="http://schemas.microsoft.com/office/powerpoint/2016/6/main">
                        <a:xfrm>
                          <a:off x="0" y="0"/>
                          <a:ext cx="2497369" cy="1404770"/>
                        </a:xfrm>
                        <a:prstGeom prst="rect">
                          <a:avLst/>
                        </a:prstGeom>
                        <a:ln w="3175">
                          <a:solidFill>
                            <a:prstClr val="ltGray"/>
                          </a:solidFill>
                        </a:ln>
                      </p166:spPr>
                    </psez:zmPr>
                  </psez:sectionZmObj>
                </psez:sectionZm>
              </a:graphicData>
            </a:graphic>
          </p:graphicFrame>
        </mc:Choice>
        <mc:Fallback xmlns="">
          <p:pic>
            <p:nvPicPr>
              <p:cNvPr id="43" name="Section Zoom 42">
                <a:hlinkClick r:id="rId32" action="ppaction://hlinksldjump"/>
                <a:extLst>
                  <a:ext uri="{FF2B5EF4-FFF2-40B4-BE49-F238E27FC236}">
                    <a16:creationId xmlns:a16="http://schemas.microsoft.com/office/drawing/2014/main" id="{7A9053CB-53A8-3019-627B-B439B9347DCB}"/>
                  </a:ext>
                </a:extLst>
              </p:cNvPr>
              <p:cNvPicPr>
                <a:picLocks noGrp="1" noRot="1" noChangeAspect="1" noMove="1" noResize="1" noEditPoints="1" noAdjustHandles="1" noChangeArrowheads="1" noChangeShapeType="1"/>
              </p:cNvPicPr>
              <p:nvPr/>
            </p:nvPicPr>
            <p:blipFill>
              <a:blip r:embed="rId33"/>
              <a:stretch>
                <a:fillRect/>
              </a:stretch>
            </p:blipFill>
            <p:spPr>
              <a:xfrm>
                <a:off x="3290926" y="4363591"/>
                <a:ext cx="2497369" cy="140477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5" name="Section Zoom 44">
                <a:extLst>
                  <a:ext uri="{FF2B5EF4-FFF2-40B4-BE49-F238E27FC236}">
                    <a16:creationId xmlns:a16="http://schemas.microsoft.com/office/drawing/2014/main" id="{0A99ED40-6886-02B9-F292-08ECF0C20F37}"/>
                  </a:ext>
                </a:extLst>
              </p:cNvPr>
              <p:cNvGraphicFramePr>
                <a:graphicFrameLocks noChangeAspect="1"/>
              </p:cNvGraphicFramePr>
              <p:nvPr>
                <p:extLst>
                  <p:ext uri="{D42A27DB-BD31-4B8C-83A1-F6EECF244321}">
                    <p14:modId xmlns:p14="http://schemas.microsoft.com/office/powerpoint/2010/main" val="2728736242"/>
                  </p:ext>
                </p:extLst>
              </p:nvPr>
            </p:nvGraphicFramePr>
            <p:xfrm>
              <a:off x="6095999" y="4354394"/>
              <a:ext cx="2497369" cy="1404770"/>
            </p:xfrm>
            <a:graphic>
              <a:graphicData uri="http://schemas.microsoft.com/office/powerpoint/2016/sectionzoom">
                <psez:sectionZm>
                  <psez:sectionZmObj sectionId="{271205E7-4055-499C-B103-469DF9C3E84F}">
                    <psez:zmPr id="{127189AE-2D83-4AF3-A397-FF917178A994}" transitionDur="1000">
                      <p166:blipFill xmlns:p166="http://schemas.microsoft.com/office/powerpoint/2016/6/main">
                        <a:blip r:embed="rId34"/>
                        <a:stretch>
                          <a:fillRect/>
                        </a:stretch>
                      </p166:blipFill>
                      <p166:spPr xmlns:p166="http://schemas.microsoft.com/office/powerpoint/2016/6/main">
                        <a:xfrm>
                          <a:off x="0" y="0"/>
                          <a:ext cx="2497369" cy="1404770"/>
                        </a:xfrm>
                        <a:prstGeom prst="rect">
                          <a:avLst/>
                        </a:prstGeom>
                        <a:ln w="3175">
                          <a:solidFill>
                            <a:prstClr val="ltGray"/>
                          </a:solidFill>
                        </a:ln>
                      </p166:spPr>
                    </psez:zmPr>
                  </psez:sectionZmObj>
                </psez:sectionZm>
              </a:graphicData>
            </a:graphic>
          </p:graphicFrame>
        </mc:Choice>
        <mc:Fallback xmlns="">
          <p:pic>
            <p:nvPicPr>
              <p:cNvPr id="45" name="Section Zoom 44">
                <a:hlinkClick r:id="rId35" action="ppaction://hlinksldjump"/>
                <a:extLst>
                  <a:ext uri="{FF2B5EF4-FFF2-40B4-BE49-F238E27FC236}">
                    <a16:creationId xmlns:a16="http://schemas.microsoft.com/office/drawing/2014/main" id="{0A99ED40-6886-02B9-F292-08ECF0C20F37}"/>
                  </a:ext>
                </a:extLst>
              </p:cNvPr>
              <p:cNvPicPr>
                <a:picLocks noGrp="1" noRot="1" noChangeAspect="1" noMove="1" noResize="1" noEditPoints="1" noAdjustHandles="1" noChangeArrowheads="1" noChangeShapeType="1"/>
              </p:cNvPicPr>
              <p:nvPr/>
            </p:nvPicPr>
            <p:blipFill>
              <a:blip r:embed="rId36"/>
              <a:stretch>
                <a:fillRect/>
              </a:stretch>
            </p:blipFill>
            <p:spPr>
              <a:xfrm>
                <a:off x="6095999" y="4354394"/>
                <a:ext cx="2497369" cy="1404770"/>
              </a:xfrm>
              <a:prstGeom prst="rect">
                <a:avLst/>
              </a:prstGeom>
              <a:ln w="3175">
                <a:solidFill>
                  <a:prstClr val="ltGray"/>
                </a:solidFill>
              </a:ln>
            </p:spPr>
          </p:pic>
        </mc:Fallback>
      </mc:AlternateContent>
    </p:spTree>
    <p:extLst>
      <p:ext uri="{BB962C8B-B14F-4D97-AF65-F5344CB8AC3E}">
        <p14:creationId xmlns:p14="http://schemas.microsoft.com/office/powerpoint/2010/main" val="943439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4" y="1134069"/>
            <a:ext cx="5857286" cy="4332276"/>
          </a:xfrm>
        </p:spPr>
        <p:txBody>
          <a:bodyPr>
            <a:normAutofit fontScale="92500" lnSpcReduction="10000"/>
          </a:bodyPr>
          <a:lstStyle/>
          <a:p>
            <a:pPr algn="just">
              <a:buClr>
                <a:schemeClr val="tx1"/>
              </a:buClr>
            </a:pPr>
            <a:r>
              <a:rPr lang="en-ID" sz="1800">
                <a:effectLst/>
                <a:latin typeface="Times New Roman" panose="02020603050405020304" pitchFamily="18" charset="0"/>
                <a:ea typeface="Calibri" panose="020F0502020204030204" pitchFamily="34" charset="0"/>
                <a:cs typeface="Times New Roman" panose="02020603050405020304" pitchFamily="18" charset="0"/>
              </a:rPr>
              <a:t>Permasalahan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mengenai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permasalahan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dialami</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semua</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maju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maupaun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berkembang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seperti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contohnya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Indonesia.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Undang-undang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Republik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Indonesia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Nomor</a:t>
            </a:r>
            <a:r>
              <a:rPr lang="en-ID" sz="1800">
                <a:effectLst/>
                <a:latin typeface="Times New Roman" panose="02020603050405020304" pitchFamily="18" charset="0"/>
                <a:ea typeface="Calibri" panose="020F0502020204030204" pitchFamily="34" charset="0"/>
                <a:cs typeface="Times New Roman" panose="02020603050405020304" pitchFamily="18" charset="0"/>
              </a:rPr>
              <a:t> 18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Tahun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2008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tentang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Pengelolaan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dimaksud</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sisa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kegiatan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sehari-hari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alam</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berbentuk</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padat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setiap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aktivitas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sehari-hari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p>
          <a:p>
            <a:pPr algn="just">
              <a:buClr>
                <a:schemeClr val="tx1"/>
              </a:buClr>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data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SIPSN (Sistem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Pengelolaan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Nasional) pada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tahun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2021,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diketahui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bahwa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komposisi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terbesar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disumbang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sisa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makanan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sebesar</a:t>
            </a:r>
            <a:r>
              <a:rPr lang="en-ID" sz="1800">
                <a:effectLst/>
                <a:latin typeface="Times New Roman" panose="02020603050405020304" pitchFamily="18" charset="0"/>
                <a:ea typeface="Calibri" panose="020F0502020204030204" pitchFamily="34" charset="0"/>
                <a:cs typeface="Times New Roman" panose="02020603050405020304" pitchFamily="18" charset="0"/>
              </a:rPr>
              <a:t> 40.1%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kemudian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disusul</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plastik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17.5%,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kayu</a:t>
            </a:r>
            <a:r>
              <a:rPr lang="en-ID" sz="1800">
                <a:effectLst/>
                <a:latin typeface="Times New Roman" panose="02020603050405020304" pitchFamily="18" charset="0"/>
                <a:ea typeface="Calibri" panose="020F0502020204030204" pitchFamily="34" charset="0"/>
                <a:cs typeface="Times New Roman" panose="02020603050405020304" pitchFamily="18" charset="0"/>
              </a:rPr>
              <a:t> 13%,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kertas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11.9% dan 17.5%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lainnya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(SIPSN, 2022)</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aphicFrame>
        <p:nvGraphicFramePr>
          <p:cNvPr id="8" name="Chart 7">
            <a:extLst>
              <a:ext uri="{FF2B5EF4-FFF2-40B4-BE49-F238E27FC236}">
                <a16:creationId xmlns:a16="http://schemas.microsoft.com/office/drawing/2014/main" id="{B347FC5C-B9A9-4FE9-B64A-0E63ABA45715}"/>
              </a:ext>
            </a:extLst>
          </p:cNvPr>
          <p:cNvGraphicFramePr/>
          <p:nvPr>
            <p:extLst>
              <p:ext uri="{D42A27DB-BD31-4B8C-83A1-F6EECF244321}">
                <p14:modId xmlns:p14="http://schemas.microsoft.com/office/powerpoint/2010/main" val="2115921304"/>
              </p:ext>
            </p:extLst>
          </p:nvPr>
        </p:nvGraphicFramePr>
        <p:xfrm>
          <a:off x="6282477" y="1134069"/>
          <a:ext cx="5608319" cy="4735508"/>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33FC4F4B-87D4-7694-1900-9CD960F97DAE}"/>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F6936FA1-9859-31E1-D87F-A34C45A878AB}"/>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52456E18-4C12-5DC5-0C25-7B13016A9B14}"/>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72976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3" y="1134069"/>
            <a:ext cx="11533745" cy="4332276"/>
          </a:xfrm>
        </p:spPr>
        <p:txBody>
          <a:bodyPr>
            <a:normAutofit/>
          </a:bodyPr>
          <a:lstStyle/>
          <a:p>
            <a:pPr algn="just">
              <a:buClr>
                <a:schemeClr val="tx1"/>
              </a:buClr>
            </a:pPr>
            <a:r>
              <a:rPr lang="en-ID" sz="1700">
                <a:latin typeface="Times New Roman" panose="02020603050405020304" pitchFamily="18" charset="0"/>
                <a:ea typeface="Calibri" panose="020F0502020204030204" pitchFamily="34" charset="0"/>
              </a:rPr>
              <a:t>(</a:t>
            </a:r>
            <a:r>
              <a:rPr lang="en-ID" sz="1700" i="1">
                <a:latin typeface="Times New Roman" panose="02020603050405020304" pitchFamily="18" charset="0"/>
                <a:ea typeface="Calibri" panose="020F0502020204030204" pitchFamily="34" charset="0"/>
              </a:rPr>
              <a:t>BSF</a:t>
            </a:r>
            <a:r>
              <a:rPr lang="en-ID" sz="1700">
                <a:latin typeface="Times New Roman" panose="02020603050405020304" pitchFamily="18" charset="0"/>
                <a:ea typeface="Calibri" panose="020F0502020204030204" pitchFamily="34" charset="0"/>
              </a:rPr>
              <a:t>) </a:t>
            </a:r>
            <a:r>
              <a:rPr lang="en-ID" sz="1700" i="1">
                <a:latin typeface="Times New Roman" panose="02020603050405020304" pitchFamily="18" charset="0"/>
                <a:ea typeface="Calibri" panose="020F0502020204030204" pitchFamily="34" charset="0"/>
              </a:rPr>
              <a:t>Black Soldier Fly </a:t>
            </a:r>
            <a:r>
              <a:rPr lang="en-ID" sz="1700">
                <a:latin typeface="Times New Roman" panose="02020603050405020304" pitchFamily="18" charset="0"/>
                <a:ea typeface="Calibri" panose="020F0502020204030204" pitchFamily="34" charset="0"/>
              </a:rPr>
              <a:t>(dalam </a:t>
            </a:r>
            <a:r>
              <a:rPr lang="en-ID" sz="1700" err="1">
                <a:latin typeface="Times New Roman" panose="02020603050405020304" pitchFamily="18" charset="0"/>
                <a:ea typeface="Calibri" panose="020F0502020204030204" pitchFamily="34" charset="0"/>
              </a:rPr>
              <a:t>bahasa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latin</a:t>
            </a:r>
            <a:r>
              <a:rPr lang="en-ID" sz="1700">
                <a:latin typeface="Times New Roman" panose="02020603050405020304" pitchFamily="18" charset="0"/>
                <a:ea typeface="Calibri" panose="020F0502020204030204" pitchFamily="34" charset="0"/>
              </a:rPr>
              <a:t>: </a:t>
            </a:r>
            <a:r>
              <a:rPr lang="en-ID" sz="1700" i="1" err="1">
                <a:latin typeface="Times New Roman" panose="02020603050405020304" pitchFamily="18" charset="0"/>
                <a:ea typeface="Calibri" panose="020F0502020204030204" pitchFamily="34" charset="0"/>
              </a:rPr>
              <a:t>Hermetia</a:t>
            </a:r>
            <a:r>
              <a:rPr lang="en-ID" sz="1700" i="1">
                <a:latin typeface="Times New Roman" panose="02020603050405020304" pitchFamily="18" charset="0"/>
                <a:ea typeface="Calibri" panose="020F0502020204030204" pitchFamily="34" charset="0"/>
              </a:rPr>
              <a:t> </a:t>
            </a:r>
            <a:r>
              <a:rPr lang="en-ID" sz="1700" i="1" err="1">
                <a:latin typeface="Times New Roman" panose="02020603050405020304" pitchFamily="18" charset="0"/>
                <a:ea typeface="Calibri" panose="020F0502020204030204" pitchFamily="34" charset="0"/>
              </a:rPr>
              <a:t>illucens</a:t>
            </a:r>
            <a:r>
              <a:rPr lang="en-ID" sz="1700" i="1">
                <a:latin typeface="Times New Roman" panose="02020603050405020304" pitchFamily="18" charset="0"/>
                <a:ea typeface="Calibri" panose="020F0502020204030204" pitchFamily="34" charset="0"/>
              </a:rPr>
              <a:t> L</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atau</a:t>
            </a:r>
            <a:r>
              <a:rPr lang="en-ID" sz="1700">
                <a:latin typeface="Times New Roman" panose="02020603050405020304" pitchFamily="18" charset="0"/>
                <a:ea typeface="Calibri" panose="020F0502020204030204" pitchFamily="34" charset="0"/>
              </a:rPr>
              <a:t> yang </a:t>
            </a:r>
            <a:r>
              <a:rPr lang="en-ID" sz="1700" err="1">
                <a:latin typeface="Times New Roman" panose="02020603050405020304" pitchFamily="18" charset="0"/>
                <a:ea typeface="Calibri" panose="020F0502020204030204" pitchFamily="34" charset="0"/>
              </a:rPr>
              <a:t>sering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disebut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dengan</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Tentara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Hitam</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ini</a:t>
            </a:r>
            <a:r>
              <a:rPr lang="en-ID" sz="1700">
                <a:latin typeface="Times New Roman" panose="02020603050405020304" pitchFamily="18" charset="0"/>
                <a:ea typeface="Calibri" panose="020F0502020204030204" pitchFamily="34" charset="0"/>
              </a:rPr>
              <a:t> mampu </a:t>
            </a:r>
            <a:r>
              <a:rPr lang="en-ID" sz="1700" err="1">
                <a:latin typeface="Times New Roman" panose="02020603050405020304" pitchFamily="18" charset="0"/>
                <a:ea typeface="Calibri" panose="020F0502020204030204" pitchFamily="34" charset="0"/>
              </a:rPr>
              <a:t>mengurai</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limbah</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sisa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makanan</a:t>
            </a:r>
            <a:r>
              <a:rPr lang="en-ID" sz="1700">
                <a:latin typeface="Times New Roman" panose="02020603050405020304" pitchFamily="18" charset="0"/>
                <a:ea typeface="Calibri" panose="020F0502020204030204" pitchFamily="34" charset="0"/>
              </a:rPr>
              <a:t> dalam </a:t>
            </a:r>
            <a:r>
              <a:rPr lang="en-ID" sz="1700" err="1">
                <a:latin typeface="Times New Roman" panose="02020603050405020304" pitchFamily="18" charset="0"/>
                <a:ea typeface="Calibri" panose="020F0502020204030204" pitchFamily="34" charset="0"/>
              </a:rPr>
              <a:t>waktu</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beberapa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hari</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saja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tergantung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dengan</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berapa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besar</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kandang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tempat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tersebut </a:t>
            </a:r>
            <a:r>
              <a:rPr lang="en-ID" sz="1700" err="1">
                <a:latin typeface="Times New Roman" panose="02020603050405020304" pitchFamily="18" charset="0"/>
                <a:ea typeface="Calibri" panose="020F0502020204030204" pitchFamily="34" charset="0"/>
              </a:rPr>
              <a:t>ditempatkan</a:t>
            </a:r>
            <a:r>
              <a:rPr lang="en-ID" sz="1700">
                <a:latin typeface="Times New Roman" panose="02020603050405020304" pitchFamily="18" charset="0"/>
                <a:ea typeface="Calibri" panose="020F0502020204030204" pitchFamily="34" charset="0"/>
              </a:rPr>
              <a:t>.</a:t>
            </a:r>
          </a:p>
          <a:p>
            <a:pPr algn="just">
              <a:lnSpc>
                <a:spcPct val="150000"/>
              </a:lnSpc>
              <a:spcAft>
                <a:spcPts val="800"/>
              </a:spcAft>
              <a:buClr>
                <a:schemeClr val="tx1"/>
              </a:buClr>
            </a:pPr>
            <a:r>
              <a:rPr lang="en-ID" sz="1800">
                <a:latin typeface="Times New Roman" panose="02020603050405020304" pitchFamily="18" charset="0"/>
                <a:ea typeface="Calibri" panose="020F0502020204030204" pitchFamily="34" charset="0"/>
                <a:cs typeface="Times New Roman" panose="02020603050405020304" pitchFamily="18" charset="0"/>
              </a:rPr>
              <a:t>Pada </a:t>
            </a:r>
            <a:r>
              <a:rPr lang="en-ID" sz="1800" err="1">
                <a:latin typeface="Times New Roman" panose="02020603050405020304" pitchFamily="18" charset="0"/>
                <a:ea typeface="Calibri" panose="020F0502020204030204" pitchFamily="34" charset="0"/>
                <a:cs typeface="Times New Roman" panose="02020603050405020304" pitchFamily="18" charset="0"/>
              </a:rPr>
              <a:t>saat</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fase</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didapatkan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bukti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bahwa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terdapat</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sudah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mati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lebih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awal</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sebelum</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melakukan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kegiatan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Hal </a:t>
            </a:r>
            <a:r>
              <a:rPr lang="en-ID" sz="1800" err="1">
                <a:latin typeface="Times New Roman" panose="02020603050405020304" pitchFamily="18" charset="0"/>
                <a:ea typeface="Calibri" panose="020F0502020204030204" pitchFamily="34" charset="0"/>
                <a:cs typeface="Times New Roman" panose="02020603050405020304" pitchFamily="18" charset="0"/>
              </a:rPr>
              <a:t>ini</a:t>
            </a:r>
            <a:r>
              <a:rPr lang="en-ID" sz="1800">
                <a:latin typeface="Times New Roman" panose="02020603050405020304" pitchFamily="18" charset="0"/>
                <a:ea typeface="Calibri" panose="020F0502020204030204" pitchFamily="34" charset="0"/>
                <a:cs typeface="Times New Roman" panose="02020603050405020304" pitchFamily="18" charset="0"/>
              </a:rPr>
              <a:t> secara </a:t>
            </a:r>
            <a:r>
              <a:rPr lang="en-ID" sz="1800" err="1">
                <a:latin typeface="Times New Roman" panose="02020603050405020304" pitchFamily="18" charset="0"/>
                <a:ea typeface="Calibri" panose="020F0502020204030204" pitchFamily="34" charset="0"/>
                <a:cs typeface="Times New Roman" panose="02020603050405020304" pitchFamily="18" charset="0"/>
              </a:rPr>
              <a:t>umum</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disebabkan</a:t>
            </a:r>
            <a:r>
              <a:rPr lang="en-ID" sz="1800">
                <a:latin typeface="Times New Roman" panose="02020603050405020304" pitchFamily="18" charset="0"/>
                <a:ea typeface="Calibri" panose="020F0502020204030204" pitchFamily="34" charset="0"/>
                <a:cs typeface="Times New Roman" panose="02020603050405020304" pitchFamily="18" charset="0"/>
              </a:rPr>
              <a:t> oleh 2 </a:t>
            </a:r>
            <a:r>
              <a:rPr lang="en-ID" sz="1800" err="1">
                <a:latin typeface="Times New Roman" panose="02020603050405020304" pitchFamily="18" charset="0"/>
                <a:ea typeface="Calibri" panose="020F0502020204030204" pitchFamily="34" charset="0"/>
                <a:cs typeface="Times New Roman" panose="02020603050405020304" pitchFamily="18" charset="0"/>
              </a:rPr>
              <a:t>faktor</a:t>
            </a:r>
            <a:r>
              <a:rPr lang="en-ID" sz="1800">
                <a:latin typeface="Times New Roman" panose="02020603050405020304" pitchFamily="18" charset="0"/>
                <a:ea typeface="Calibri" panose="020F0502020204030204" pitchFamily="34" charset="0"/>
                <a:cs typeface="Times New Roman" panose="02020603050405020304" pitchFamily="18" charset="0"/>
              </a:rPr>
              <a:t> penting </a:t>
            </a:r>
            <a:r>
              <a:rPr lang="en-ID" sz="1800" err="1">
                <a:latin typeface="Times New Roman" panose="02020603050405020304" pitchFamily="18" charset="0"/>
                <a:ea typeface="Calibri" panose="020F0502020204030204" pitchFamily="34" charset="0"/>
                <a:cs typeface="Times New Roman" panose="02020603050405020304" pitchFamily="18" charset="0"/>
              </a:rPr>
              <a:t>yaitu</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tidak</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mendapatkan</a:t>
            </a:r>
            <a:r>
              <a:rPr lang="en-ID" sz="1800">
                <a:latin typeface="Times New Roman" panose="02020603050405020304" pitchFamily="18" charset="0"/>
                <a:ea typeface="Calibri" panose="020F0502020204030204" pitchFamily="34" charset="0"/>
                <a:cs typeface="Times New Roman" panose="02020603050405020304" pitchFamily="18" charset="0"/>
              </a:rPr>
              <a:t> minum secara </a:t>
            </a:r>
            <a:r>
              <a:rPr lang="en-ID" sz="1800" err="1">
                <a:latin typeface="Times New Roman" panose="02020603050405020304" pitchFamily="18" charset="0"/>
                <a:ea typeface="Calibri" panose="020F0502020204030204" pitchFamily="34" charset="0"/>
                <a:cs typeface="Times New Roman" panose="02020603050405020304" pitchFamily="18" charset="0"/>
              </a:rPr>
              <a:t>rutin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dikarenakan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mereka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sudah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berhenti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makan</a:t>
            </a:r>
            <a:r>
              <a:rPr lang="en-ID" sz="1800">
                <a:latin typeface="Times New Roman" panose="02020603050405020304" pitchFamily="18" charset="0"/>
                <a:ea typeface="Calibri" panose="020F0502020204030204" pitchFamily="34" charset="0"/>
                <a:cs typeface="Times New Roman" panose="02020603050405020304" pitchFamily="18" charset="0"/>
              </a:rPr>
              <a:t> di </a:t>
            </a:r>
            <a:r>
              <a:rPr lang="en-ID" sz="1800" err="1">
                <a:latin typeface="Times New Roman" panose="02020603050405020304" pitchFamily="18" charset="0"/>
                <a:ea typeface="Calibri" panose="020F0502020204030204" pitchFamily="34" charset="0"/>
                <a:cs typeface="Times New Roman" panose="02020603050405020304" pitchFamily="18" charset="0"/>
              </a:rPr>
              <a:t>fase</a:t>
            </a:r>
            <a:r>
              <a:rPr lang="en-ID" sz="1800">
                <a:latin typeface="Times New Roman" panose="02020603050405020304" pitchFamily="18" charset="0"/>
                <a:ea typeface="Calibri" panose="020F0502020204030204" pitchFamily="34" charset="0"/>
                <a:cs typeface="Times New Roman" panose="02020603050405020304" pitchFamily="18" charset="0"/>
              </a:rPr>
              <a:t> prepupa dan </a:t>
            </a:r>
            <a:r>
              <a:rPr lang="en-ID" sz="1800" err="1">
                <a:latin typeface="Times New Roman" panose="02020603050405020304" pitchFamily="18" charset="0"/>
                <a:ea typeface="Calibri" panose="020F0502020204030204" pitchFamily="34" charset="0"/>
                <a:cs typeface="Times New Roman" panose="02020603050405020304" pitchFamily="18" charset="0"/>
              </a:rPr>
              <a:t>faktor</a:t>
            </a:r>
            <a:r>
              <a:rPr lang="en-ID" sz="1800">
                <a:latin typeface="Times New Roman" panose="02020603050405020304" pitchFamily="18" charset="0"/>
                <a:ea typeface="Calibri" panose="020F0502020204030204" pitchFamily="34" charset="0"/>
                <a:cs typeface="Times New Roman" panose="02020603050405020304" pitchFamily="18" charset="0"/>
              </a:rPr>
              <a:t> intensitas </a:t>
            </a:r>
            <a:r>
              <a:rPr lang="en-ID" sz="1800" err="1">
                <a:latin typeface="Times New Roman" panose="02020603050405020304" pitchFamily="18" charset="0"/>
                <a:ea typeface="Calibri" panose="020F0502020204030204" pitchFamily="34" charset="0"/>
                <a:cs typeface="Times New Roman" panose="02020603050405020304" pitchFamily="18" charset="0"/>
              </a:rPr>
              <a:t>sinar</a:t>
            </a:r>
            <a:r>
              <a:rPr lang="en-ID" sz="1800">
                <a:latin typeface="Times New Roman" panose="02020603050405020304" pitchFamily="18" charset="0"/>
                <a:ea typeface="Calibri" panose="020F0502020204030204" pitchFamily="34" charset="0"/>
                <a:cs typeface="Times New Roman" panose="02020603050405020304" pitchFamily="18" charset="0"/>
              </a:rPr>
              <a:t> cahaya </a:t>
            </a:r>
            <a:r>
              <a:rPr lang="en-ID" sz="1800" err="1">
                <a:latin typeface="Times New Roman" panose="02020603050405020304" pitchFamily="18" charset="0"/>
                <a:ea typeface="Calibri" panose="020F0502020204030204" pitchFamily="34" charset="0"/>
                <a:cs typeface="Times New Roman" panose="02020603050405020304" pitchFamily="18" charset="0"/>
              </a:rPr>
              <a:t>matahari</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kurang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dalam </a:t>
            </a:r>
            <a:r>
              <a:rPr lang="en-ID" sz="1800" err="1">
                <a:latin typeface="Times New Roman" panose="02020603050405020304" pitchFamily="18" charset="0"/>
                <a:ea typeface="Calibri" panose="020F0502020204030204" pitchFamily="34" charset="0"/>
                <a:cs typeface="Times New Roman" panose="02020603050405020304" pitchFamily="18" charset="0"/>
              </a:rPr>
              <a:t>melakukan</a:t>
            </a:r>
            <a:r>
              <a:rPr lang="en-ID" sz="1800">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Dijelaskan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bahwa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panjang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450-700 nm </a:t>
            </a:r>
            <a:r>
              <a:rPr lang="en-ID" sz="1800" err="1">
                <a:latin typeface="Times New Roman" panose="02020603050405020304" pitchFamily="18" charset="0"/>
                <a:ea typeface="Calibri" panose="020F0502020204030204" pitchFamily="34" charset="0"/>
                <a:cs typeface="Times New Roman" panose="02020603050405020304" pitchFamily="18" charset="0"/>
              </a:rPr>
              <a:t>berpengaruh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terhadap</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tingkah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laku</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kawin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BSF, </a:t>
            </a:r>
            <a:r>
              <a:rPr lang="en-ID" sz="1800" err="1">
                <a:latin typeface="Times New Roman" panose="02020603050405020304" pitchFamily="18" charset="0"/>
                <a:ea typeface="Calibri" panose="020F0502020204030204" pitchFamily="34" charset="0"/>
                <a:cs typeface="Times New Roman" panose="02020603050405020304" pitchFamily="18" charset="0"/>
              </a:rPr>
              <a:t>sedangkan</a:t>
            </a:r>
            <a:r>
              <a:rPr lang="en-ID" sz="1800">
                <a:latin typeface="Times New Roman" panose="02020603050405020304" pitchFamily="18" charset="0"/>
                <a:ea typeface="Calibri" panose="020F0502020204030204" pitchFamily="34" charset="0"/>
                <a:cs typeface="Times New Roman" panose="02020603050405020304" pitchFamily="18" charset="0"/>
              </a:rPr>
              <a:t> pada </a:t>
            </a:r>
            <a:r>
              <a:rPr lang="en-ID" sz="1800" err="1">
                <a:latin typeface="Times New Roman" panose="02020603050405020304" pitchFamily="18" charset="0"/>
                <a:ea typeface="Calibri" panose="020F0502020204030204" pitchFamily="34" charset="0"/>
                <a:cs typeface="Times New Roman" panose="02020603050405020304" pitchFamily="18" charset="0"/>
              </a:rPr>
              <a:t>panjang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350-450 nm </a:t>
            </a:r>
            <a:r>
              <a:rPr lang="en-ID" sz="1800" err="1">
                <a:latin typeface="Times New Roman" panose="02020603050405020304" pitchFamily="18" charset="0"/>
                <a:ea typeface="Calibri" panose="020F0502020204030204" pitchFamily="34" charset="0"/>
                <a:cs typeface="Times New Roman" panose="02020603050405020304" pitchFamily="18" charset="0"/>
              </a:rPr>
              <a:t>tidak</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terjadinya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aktivitas</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kawin</a:t>
            </a:r>
            <a:r>
              <a:rPr lang="en-ID" sz="1800">
                <a:latin typeface="Times New Roman" panose="02020603050405020304" pitchFamily="18" charset="0"/>
                <a:ea typeface="Calibri" panose="020F0502020204030204" pitchFamily="34" charset="0"/>
                <a:cs typeface="Times New Roman" panose="02020603050405020304" pitchFamily="18" charset="0"/>
              </a:rPr>
              <a:t> BSF. Panjang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cahaya yang </a:t>
            </a:r>
            <a:r>
              <a:rPr lang="en-ID" sz="1800" err="1">
                <a:latin typeface="Times New Roman" panose="02020603050405020304" pitchFamily="18" charset="0"/>
                <a:ea typeface="Calibri" panose="020F0502020204030204" pitchFamily="34" charset="0"/>
                <a:cs typeface="Times New Roman" panose="02020603050405020304" pitchFamily="18" charset="0"/>
              </a:rPr>
              <a:t>masih</a:t>
            </a:r>
            <a:r>
              <a:rPr lang="en-ID" sz="1800">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latin typeface="Times New Roman" panose="02020603050405020304" pitchFamily="18" charset="0"/>
                <a:ea typeface="Calibri" panose="020F0502020204030204" pitchFamily="34" charset="0"/>
                <a:cs typeface="Times New Roman" panose="02020603050405020304" pitchFamily="18" charset="0"/>
              </a:rPr>
              <a:t>dilihat</a:t>
            </a:r>
            <a:r>
              <a:rPr lang="en-ID" sz="1800">
                <a:latin typeface="Times New Roman" panose="02020603050405020304" pitchFamily="18" charset="0"/>
                <a:ea typeface="Calibri" panose="020F0502020204030204" pitchFamily="34" charset="0"/>
                <a:cs typeface="Times New Roman" panose="02020603050405020304" pitchFamily="18" charset="0"/>
              </a:rPr>
              <a:t> oleh </a:t>
            </a:r>
            <a:r>
              <a:rPr lang="en-ID" sz="1800" err="1">
                <a:latin typeface="Times New Roman" panose="02020603050405020304" pitchFamily="18" charset="0"/>
                <a:ea typeface="Calibri" panose="020F0502020204030204" pitchFamily="34" charset="0"/>
                <a:cs typeface="Times New Roman" panose="02020603050405020304" pitchFamily="18" charset="0"/>
              </a:rPr>
              <a:t>inseksta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sekitar</a:t>
            </a:r>
            <a:r>
              <a:rPr lang="en-ID" sz="1800">
                <a:latin typeface="Times New Roman" panose="02020603050405020304" pitchFamily="18" charset="0"/>
                <a:ea typeface="Calibri" panose="020F0502020204030204" pitchFamily="34" charset="0"/>
                <a:cs typeface="Times New Roman" panose="02020603050405020304" pitchFamily="18" charset="0"/>
              </a:rPr>
              <a:t> 700 nm (Briscoe &amp; </a:t>
            </a:r>
            <a:r>
              <a:rPr lang="en-ID" sz="1800" err="1">
                <a:latin typeface="Times New Roman" panose="02020603050405020304" pitchFamily="18" charset="0"/>
                <a:ea typeface="Calibri" panose="020F0502020204030204" pitchFamily="34" charset="0"/>
                <a:cs typeface="Times New Roman" panose="02020603050405020304" pitchFamily="18" charset="0"/>
              </a:rPr>
              <a:t>Chittka</a:t>
            </a:r>
            <a:r>
              <a:rPr lang="en-ID" sz="1800">
                <a:latin typeface="Times New Roman" panose="02020603050405020304" pitchFamily="18" charset="0"/>
                <a:ea typeface="Calibri" panose="020F0502020204030204" pitchFamily="34" charset="0"/>
                <a:cs typeface="Times New Roman" panose="02020603050405020304" pitchFamily="18" charset="0"/>
              </a:rPr>
              <a:t> 2001).</a:t>
            </a:r>
            <a:endParaRPr lang="en-ID" sz="1600">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7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pSp>
        <p:nvGrpSpPr>
          <p:cNvPr id="7" name="Group 6">
            <a:extLst>
              <a:ext uri="{FF2B5EF4-FFF2-40B4-BE49-F238E27FC236}">
                <a16:creationId xmlns:a16="http://schemas.microsoft.com/office/drawing/2014/main" id="{CB0DD0D2-2662-2676-5E91-F8EA99FF064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CFADF070-0647-140C-B57E-50CD1ED58802}"/>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6B1F47B3-E19E-9B85-4287-95EFB51AE31E}"/>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37891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3" y="1134069"/>
            <a:ext cx="11533745" cy="4332276"/>
          </a:xfrm>
        </p:spPr>
        <p:txBody>
          <a:bodyPr>
            <a:normAutofit/>
          </a:bodyPr>
          <a:lstStyle/>
          <a:p>
            <a:pPr algn="just">
              <a:lnSpc>
                <a:spcPct val="150000"/>
              </a:lnSpc>
              <a:spcAft>
                <a:spcPts val="800"/>
              </a:spcAft>
              <a:buClr>
                <a:schemeClr val="tx1"/>
              </a:buClr>
            </a:pPr>
            <a:r>
              <a:rPr lang="en-ID" sz="1800">
                <a:effectLst/>
                <a:latin typeface="Times New Roman" panose="02020603050405020304" pitchFamily="18" charset="0"/>
                <a:ea typeface="Calibri" panose="020F0502020204030204" pitchFamily="34" charset="0"/>
                <a:cs typeface="Times New Roman" panose="02020603050405020304" pitchFamily="18" charset="0"/>
              </a:rPr>
              <a:t>Permasalahan berupa penyediaan air minum dan pengaturan intensitas cahaya inilah yang menjadi fokus penting dalam pembuatan suatu sistem yang dapat menyelesaikan kedua permasalahan tersebut. Dengan kata lain teknologi tersebut diharapkan mampu untuk secara otomatis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manual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disetel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smartphone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melalui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internet agar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nantinya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menyediakan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kondisi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lingkungan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di area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kandang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ideal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sehingga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7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pSp>
        <p:nvGrpSpPr>
          <p:cNvPr id="2" name="Group 1">
            <a:extLst>
              <a:ext uri="{FF2B5EF4-FFF2-40B4-BE49-F238E27FC236}">
                <a16:creationId xmlns:a16="http://schemas.microsoft.com/office/drawing/2014/main" id="{6369B992-9206-DBC6-6260-72BDD5213736}"/>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EDBE7316-A0B0-4EC4-67FC-3D3CF2B9DA5C}"/>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033E2B3A-4D55-A448-57B7-1EA86158918F}"/>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21058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1030757" cy="4332276"/>
          </a:xfrm>
        </p:spPr>
        <p:txBody>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Memperpanjang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masa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hidup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bertahan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hidup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lama dan diharapkan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hingga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sebelum</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tersebut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mati</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mampu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ketika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terjadi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keadaan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intensitas cahaya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menurun</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mengautomasikan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pemberian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air minum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penerangan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lampu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stimulan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pPr algn="l"/>
            <a:r>
              <a:rPr lang="en-US">
                <a:solidFill>
                  <a:schemeClr val="tx1"/>
                </a:solidFill>
              </a:rPr>
              <a:t>TUJUAN</a:t>
            </a:r>
            <a:endParaRPr lang="en-ID">
              <a:solidFill>
                <a:schemeClr val="tx1"/>
              </a:solidFill>
            </a:endParaRPr>
          </a:p>
        </p:txBody>
      </p:sp>
      <p:grpSp>
        <p:nvGrpSpPr>
          <p:cNvPr id="2" name="Group 1">
            <a:extLst>
              <a:ext uri="{FF2B5EF4-FFF2-40B4-BE49-F238E27FC236}">
                <a16:creationId xmlns:a16="http://schemas.microsoft.com/office/drawing/2014/main" id="{73002598-4893-384C-7AFF-A69CA282AACC}"/>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3A6564A9-A089-38F2-9086-75F38C52ECC6}"/>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931DF778-7A31-A36F-5CFD-14EB7E94A447}"/>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14682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normAutofit/>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Terjadinya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kematian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awal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sebelum</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sempat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menyebabkan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kurang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pemberian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air minum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masih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cara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penyemprotan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secara manual.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Belum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adanya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penerangan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buatan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lampu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stimulan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tetap</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mampu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ketika</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intensitas cahaya di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lingkungan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menurun</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normAutofit fontScale="90000"/>
          </a:bodyPr>
          <a:lstStyle/>
          <a:p>
            <a:pPr algn="l"/>
            <a:r>
              <a:rPr lang="en-US">
                <a:solidFill>
                  <a:schemeClr val="tx1"/>
                </a:solidFill>
              </a:rPr>
              <a:t>PERUMUSAN MASALAH</a:t>
            </a:r>
            <a:endParaRPr lang="en-ID">
              <a:solidFill>
                <a:schemeClr val="tx1"/>
              </a:solidFill>
            </a:endParaRPr>
          </a:p>
        </p:txBody>
      </p:sp>
      <p:grpSp>
        <p:nvGrpSpPr>
          <p:cNvPr id="2" name="Group 1">
            <a:extLst>
              <a:ext uri="{FF2B5EF4-FFF2-40B4-BE49-F238E27FC236}">
                <a16:creationId xmlns:a16="http://schemas.microsoft.com/office/drawing/2014/main" id="{065B2663-CF13-D38C-7517-888EB1A45985}"/>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7B1E84CA-3AF1-A140-D19A-E5DDB72C8D2C}"/>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1636F612-C130-41B8-58D0-6682AD316955}"/>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59136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991428" cy="4332276"/>
          </a:xfrm>
        </p:spPr>
        <p:txBody>
          <a:bodyPr>
            <a:normAutofit/>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Topik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tugas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akhir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berfokus</a:t>
            </a:r>
            <a:r>
              <a:rPr lang="en-ID"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dewasa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tentang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perawatan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mengoptimalkan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dalam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secara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Produk</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mampu untuk secara otomatis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manual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disetel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Adapun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mikrokontroller</a:t>
            </a:r>
            <a:r>
              <a:rPr lang="en-ID" sz="1800">
                <a:effectLst/>
                <a:latin typeface="Times New Roman" panose="02020603050405020304" pitchFamily="18" charset="0"/>
                <a:ea typeface="Calibri" panose="020F0502020204030204" pitchFamily="34" charset="0"/>
                <a:cs typeface="Times New Roman" panose="02020603050405020304" pitchFamily="18" charset="0"/>
              </a:rPr>
              <a:t> ESP32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menerima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instruksi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i="1">
                <a:effectLst/>
                <a:latin typeface="Times New Roman" panose="02020603050405020304" pitchFamily="18" charset="0"/>
                <a:ea typeface="Calibri" panose="020F0502020204030204" pitchFamily="34" charset="0"/>
                <a:cs typeface="Times New Roman" panose="02020603050405020304" pitchFamily="18" charset="0"/>
              </a:rPr>
              <a:t>server</a:t>
            </a:r>
            <a:r>
              <a:rPr lang="en-ID" sz="1800">
                <a:effectLst/>
                <a:latin typeface="Times New Roman" panose="02020603050405020304" pitchFamily="18" charset="0"/>
                <a:ea typeface="Calibri" panose="020F0502020204030204" pitchFamily="34" charset="0"/>
                <a:cs typeface="Times New Roman" panose="02020603050405020304" pitchFamily="18" charset="0"/>
              </a:rPr>
              <a:t> Telegram Bot.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BATASAN</a:t>
            </a:r>
            <a:br>
              <a:rPr lang="en-US">
                <a:solidFill>
                  <a:schemeClr val="tx1"/>
                </a:solidFill>
              </a:rPr>
            </a:br>
            <a:r>
              <a:rPr lang="en-US">
                <a:solidFill>
                  <a:schemeClr val="tx1"/>
                </a:solidFill>
              </a:rPr>
              <a:t> MASALAH</a:t>
            </a:r>
            <a:endParaRPr lang="en-ID">
              <a:solidFill>
                <a:schemeClr val="tx1"/>
              </a:solidFill>
            </a:endParaRPr>
          </a:p>
        </p:txBody>
      </p:sp>
      <p:grpSp>
        <p:nvGrpSpPr>
          <p:cNvPr id="2" name="Group 1">
            <a:extLst>
              <a:ext uri="{FF2B5EF4-FFF2-40B4-BE49-F238E27FC236}">
                <a16:creationId xmlns:a16="http://schemas.microsoft.com/office/drawing/2014/main" id="{73C0CD3C-6DAA-2B5C-7625-504609B44B22}"/>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6D8C8824-DC9B-E614-6EB6-4A659DC8F6ED}"/>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E6958FC1-0698-78DD-3DC9-96E6927C8A28}"/>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9655768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TM10001114[[fn=Gallery]]</Template>
  <TotalTime>8383</TotalTime>
  <Words>2329</Words>
  <Application>Microsoft Office PowerPoint</Application>
  <PresentationFormat>Widescreen</PresentationFormat>
  <Paragraphs>365</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 Math</vt:lpstr>
      <vt:lpstr>Rockwell</vt:lpstr>
      <vt:lpstr>Times New Roman</vt:lpstr>
      <vt:lpstr>Gallery</vt:lpstr>
      <vt:lpstr>sidang tugas akhir</vt:lpstr>
      <vt:lpstr>SISTEM pengendalian DAN MONITORING  PRODUKSI telur LALAT  Black soldier fly</vt:lpstr>
      <vt:lpstr>ROADMAP PRESENTASI</vt:lpstr>
      <vt:lpstr>LATAR BELAKANG</vt:lpstr>
      <vt:lpstr>LATAR BELAKANG</vt:lpstr>
      <vt:lpstr>LATAR BELAKANG</vt:lpstr>
      <vt:lpstr>TUJUAN</vt:lpstr>
      <vt:lpstr>PERUMUSAN MASALAH</vt:lpstr>
      <vt:lpstr>BATASAN  MASALAH</vt:lpstr>
      <vt:lpstr>TINJAUAN PUSTAKA</vt:lpstr>
      <vt:lpstr>METODOLOGI  PENELITIAN</vt:lpstr>
      <vt:lpstr>PERANCANGAN SISTEM</vt:lpstr>
      <vt:lpstr>PERANCANGAN SISTEM</vt:lpstr>
      <vt:lpstr>PERANCANGAN SISTEM</vt:lpstr>
      <vt:lpstr>PERANCANGAN SISTEM</vt:lpstr>
      <vt:lpstr>PERANCANGAN SISTEM</vt:lpstr>
      <vt:lpstr>PERANCANGAN SISTEM</vt:lpstr>
      <vt:lpstr>PERANCANGAN uji SISTEM</vt:lpstr>
      <vt:lpstr>PERANCANGAN uji SISTEM</vt:lpstr>
      <vt:lpstr>PERANCANGAN uji SISTEM</vt:lpstr>
      <vt:lpstr>PERANCANGAN uji SISTEM</vt:lpstr>
      <vt:lpstr>JADWAL KEGIATAN</vt:lpstr>
      <vt:lpstr>RANCANGAN ANGGARAN BIAYA</vt:lpstr>
      <vt:lpstr>TERIMA KASIH</vt:lpstr>
      <vt:lpstr>MITRA PETERNAK LALAT BSF</vt:lpstr>
      <vt:lpstr>MENGENAL LALAT BLACK SOLDIER FLY</vt:lpstr>
      <vt:lpstr>MENGENAL LALAT BLACK SOLDIER FLY</vt:lpstr>
      <vt:lpstr>MENGENAL LALAT BLACK SOLDIER FLY</vt:lpstr>
      <vt:lpstr>MENGENAL LALAT BLACK SOLDIER FLY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tugas akhir</dc:title>
  <dc:creator>Bennyjrx SSHMan</dc:creator>
  <cp:lastModifiedBy>Bennyjrx SSHMan</cp:lastModifiedBy>
  <cp:revision>7</cp:revision>
  <dcterms:created xsi:type="dcterms:W3CDTF">2022-10-07T14:51:19Z</dcterms:created>
  <dcterms:modified xsi:type="dcterms:W3CDTF">2023-07-18T06:45:04Z</dcterms:modified>
</cp:coreProperties>
</file>